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65" r:id="rId2"/>
    <p:sldId id="259" r:id="rId3"/>
    <p:sldId id="263" r:id="rId4"/>
    <p:sldId id="299" r:id="rId5"/>
    <p:sldId id="348" r:id="rId6"/>
    <p:sldId id="349" r:id="rId7"/>
    <p:sldId id="300" r:id="rId8"/>
    <p:sldId id="350" r:id="rId9"/>
    <p:sldId id="351" r:id="rId10"/>
    <p:sldId id="301" r:id="rId11"/>
    <p:sldId id="267" r:id="rId12"/>
    <p:sldId id="268" r:id="rId13"/>
    <p:sldId id="355" r:id="rId14"/>
    <p:sldId id="269" r:id="rId15"/>
    <p:sldId id="356" r:id="rId16"/>
    <p:sldId id="353" r:id="rId17"/>
    <p:sldId id="354" r:id="rId18"/>
    <p:sldId id="357" r:id="rId19"/>
    <p:sldId id="303" r:id="rId20"/>
    <p:sldId id="271" r:id="rId21"/>
    <p:sldId id="358" r:id="rId22"/>
    <p:sldId id="272" r:id="rId23"/>
    <p:sldId id="359" r:id="rId24"/>
    <p:sldId id="304" r:id="rId25"/>
    <p:sldId id="305" r:id="rId26"/>
    <p:sldId id="306" r:id="rId27"/>
    <p:sldId id="308" r:id="rId28"/>
    <p:sldId id="307" r:id="rId29"/>
    <p:sldId id="309" r:id="rId30"/>
    <p:sldId id="360" r:id="rId31"/>
    <p:sldId id="310" r:id="rId32"/>
    <p:sldId id="361" r:id="rId33"/>
    <p:sldId id="330" r:id="rId34"/>
    <p:sldId id="328" r:id="rId35"/>
    <p:sldId id="331" r:id="rId36"/>
    <p:sldId id="366" r:id="rId37"/>
    <p:sldId id="332" r:id="rId38"/>
    <p:sldId id="335" r:id="rId39"/>
    <p:sldId id="367" r:id="rId40"/>
    <p:sldId id="336" r:id="rId41"/>
    <p:sldId id="333" r:id="rId42"/>
    <p:sldId id="334" r:id="rId43"/>
    <p:sldId id="371" r:id="rId4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427C516E-C22E-4116-8D16-8D2EFB340AEC}">
          <p14:sldIdLst>
            <p14:sldId id="265"/>
            <p14:sldId id="259"/>
            <p14:sldId id="263"/>
            <p14:sldId id="299"/>
            <p14:sldId id="348"/>
            <p14:sldId id="349"/>
            <p14:sldId id="300"/>
            <p14:sldId id="350"/>
            <p14:sldId id="351"/>
            <p14:sldId id="301"/>
            <p14:sldId id="267"/>
            <p14:sldId id="268"/>
            <p14:sldId id="355"/>
            <p14:sldId id="269"/>
            <p14:sldId id="356"/>
            <p14:sldId id="353"/>
            <p14:sldId id="354"/>
            <p14:sldId id="357"/>
            <p14:sldId id="303"/>
            <p14:sldId id="271"/>
            <p14:sldId id="358"/>
            <p14:sldId id="272"/>
            <p14:sldId id="359"/>
            <p14:sldId id="304"/>
            <p14:sldId id="305"/>
            <p14:sldId id="306"/>
            <p14:sldId id="308"/>
            <p14:sldId id="307"/>
            <p14:sldId id="309"/>
            <p14:sldId id="360"/>
            <p14:sldId id="310"/>
            <p14:sldId id="361"/>
            <p14:sldId id="330"/>
            <p14:sldId id="328"/>
            <p14:sldId id="331"/>
            <p14:sldId id="366"/>
            <p14:sldId id="332"/>
            <p14:sldId id="335"/>
            <p14:sldId id="367"/>
            <p14:sldId id="336"/>
            <p14:sldId id="333"/>
            <p14:sldId id="334"/>
            <p14:sldId id="37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C" initials="P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2E9"/>
    <a:srgbClr val="D8F1FC"/>
    <a:srgbClr val="B5D79B"/>
    <a:srgbClr val="2962A7"/>
    <a:srgbClr val="27A7A4"/>
    <a:srgbClr val="E6F6F2"/>
    <a:srgbClr val="DDF3EE"/>
    <a:srgbClr val="FAA990"/>
    <a:srgbClr val="FEFEE8"/>
    <a:srgbClr val="EDF6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밝은 스타일 2 - 강조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77" autoAdjust="0"/>
    <p:restoredTop sz="81219" autoAdjust="0"/>
  </p:normalViewPr>
  <p:slideViewPr>
    <p:cSldViewPr>
      <p:cViewPr>
        <p:scale>
          <a:sx n="130" d="100"/>
          <a:sy n="130" d="100"/>
        </p:scale>
        <p:origin x="-312" y="-6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511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F3606-1B5F-4E65-8F3E-DD7E57DF6AF5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C0A4C-742B-4BD0-8EB3-843CB68E1D2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782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375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영상 </a:t>
            </a:r>
            <a:r>
              <a:rPr lang="en-US" altLang="ko-KR" dirty="0" smtClean="0"/>
              <a:t>URL: https://youtu.be/KQYjG-1SoD4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41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42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43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375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8C0A4C-742B-4BD0-8EB3-843CB68E1D2B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962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469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557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1357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4215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658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708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770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644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6589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481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8094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EC5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060DA-0E87-496B-A7A0-BE78E9947D79}" type="datetimeFigureOut">
              <a:rPr lang="ko-KR" altLang="en-US" smtClean="0"/>
              <a:t>2021-06-29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55A3A-FA7E-4AD9-86A6-36D8287EA1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458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bHQHevu_or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7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모서리가 둥근 직사각형 12"/>
          <p:cNvSpPr/>
          <p:nvPr/>
        </p:nvSpPr>
        <p:spPr>
          <a:xfrm>
            <a:off x="213380" y="3147814"/>
            <a:ext cx="8712968" cy="1800200"/>
          </a:xfrm>
          <a:prstGeom prst="roundRect">
            <a:avLst>
              <a:gd name="adj" fmla="val 773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107504" y="3435286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dirty="0" smtClean="0"/>
              <a:t>반갑다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고교학점제</a:t>
            </a:r>
            <a:r>
              <a:rPr lang="en-US" altLang="ko-KR" sz="1600" dirty="0" smtClean="0"/>
              <a:t>!</a:t>
            </a:r>
          </a:p>
          <a:p>
            <a:pPr algn="ctr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accent5"/>
                </a:solidFill>
              </a:rPr>
              <a:t>과목 선택</a:t>
            </a:r>
            <a:r>
              <a:rPr lang="ko-KR" altLang="en-US" sz="1600" dirty="0" smtClean="0"/>
              <a:t>부터</a:t>
            </a:r>
            <a:r>
              <a:rPr lang="ko-KR" altLang="en-US" sz="1600" dirty="0" smtClean="0">
                <a:solidFill>
                  <a:schemeClr val="accent5"/>
                </a:solidFill>
              </a:rPr>
              <a:t> </a:t>
            </a:r>
            <a:r>
              <a:rPr lang="ko-KR" altLang="en-US" sz="1600" dirty="0" smtClean="0">
                <a:solidFill>
                  <a:schemeClr val="accent1"/>
                </a:solidFill>
              </a:rPr>
              <a:t>학업 계획</a:t>
            </a:r>
            <a:r>
              <a:rPr lang="ko-KR" altLang="en-US" sz="1600" dirty="0" smtClean="0"/>
              <a:t>까지</a:t>
            </a:r>
            <a:endParaRPr lang="en-US" altLang="ko-KR" sz="1600" dirty="0" smtClean="0"/>
          </a:p>
          <a:p>
            <a:pPr algn="ctr">
              <a:lnSpc>
                <a:spcPct val="150000"/>
              </a:lnSpc>
            </a:pPr>
            <a:r>
              <a:rPr lang="ko-KR" altLang="en-US" sz="1600" dirty="0" smtClean="0"/>
              <a:t>다 함께 </a:t>
            </a:r>
            <a:r>
              <a:rPr lang="ko-KR" altLang="en-US" sz="1600" dirty="0" err="1" smtClean="0"/>
              <a:t>고고씽</a:t>
            </a:r>
            <a:r>
              <a:rPr lang="en-US" altLang="ko-KR" sz="1600" dirty="0" smtClean="0"/>
              <a:t>~</a:t>
            </a:r>
            <a:endParaRPr lang="ko-KR" altLang="en-US" sz="1600" dirty="0"/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41403" y="3208196"/>
            <a:ext cx="286381" cy="286381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907" y="4596600"/>
            <a:ext cx="299007" cy="299007"/>
          </a:xfrm>
          <a:prstGeom prst="rect">
            <a:avLst/>
          </a:prstGeom>
        </p:spPr>
      </p:pic>
      <p:pic>
        <p:nvPicPr>
          <p:cNvPr id="1026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926" y="193591"/>
            <a:ext cx="720080" cy="217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2205862"/>
            <a:ext cx="2412747" cy="27421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7" name="그룹 16"/>
          <p:cNvGrpSpPr/>
          <p:nvPr/>
        </p:nvGrpSpPr>
        <p:grpSpPr>
          <a:xfrm>
            <a:off x="7556009" y="1612774"/>
            <a:ext cx="1449686" cy="1219144"/>
            <a:chOff x="7524328" y="915566"/>
            <a:chExt cx="1449686" cy="121914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" name="타원형 설명선 5"/>
            <p:cNvSpPr/>
            <p:nvPr/>
          </p:nvSpPr>
          <p:spPr>
            <a:xfrm>
              <a:off x="7524328" y="915566"/>
              <a:ext cx="1449686" cy="1219144"/>
            </a:xfrm>
            <a:prstGeom prst="wedgeEllipseCallou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 dirty="0">
                <a:solidFill>
                  <a:schemeClr val="tx1"/>
                </a:solidFill>
                <a:latin typeface="Asia견명조" pitchFamily="18" charset="-127"/>
                <a:ea typeface="Asia견명조" pitchFamily="18" charset="-127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556009" y="1059582"/>
              <a:ext cx="1408479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  난 </a:t>
              </a:r>
              <a:r>
                <a:rPr lang="en-US" altLang="ko-KR" sz="1000" dirty="0">
                  <a:latin typeface="Asia견명조" pitchFamily="18" charset="-127"/>
                  <a:ea typeface="Asia견명조" pitchFamily="18" charset="-127"/>
                </a:rPr>
                <a:t>3</a:t>
              </a:r>
              <a:r>
                <a:rPr lang="ko-KR" altLang="en-US" sz="1000" dirty="0">
                  <a:latin typeface="Asia견명조" pitchFamily="18" charset="-127"/>
                  <a:ea typeface="Asia견명조" pitchFamily="18" charset="-127"/>
                </a:rPr>
                <a:t>교시에 </a:t>
              </a:r>
              <a:endParaRPr lang="en-US" altLang="ko-KR" sz="1000" dirty="0" smtClean="0">
                <a:latin typeface="Asia견명조" pitchFamily="18" charset="-127"/>
                <a:ea typeface="Asia견명조" pitchFamily="18" charset="-127"/>
              </a:endParaRPr>
            </a:p>
            <a:p>
              <a:pPr algn="ctr"/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『</a:t>
              </a:r>
              <a:r>
                <a:rPr lang="ko-KR" altLang="en-US" sz="1000" dirty="0">
                  <a:latin typeface="Asia견명조" pitchFamily="18" charset="-127"/>
                  <a:ea typeface="Asia견명조" pitchFamily="18" charset="-127"/>
                </a:rPr>
                <a:t>사회문제 탐구</a:t>
              </a:r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』   </a:t>
              </a:r>
            </a:p>
            <a:p>
              <a:pPr algn="ctr"/>
              <a:r>
                <a:rPr lang="en-US" altLang="ko-KR" sz="1000" dirty="0">
                  <a:latin typeface="Asia견명조" pitchFamily="18" charset="-127"/>
                  <a:ea typeface="Asia견명조" pitchFamily="18" charset="-127"/>
                </a:rPr>
                <a:t> </a:t>
              </a:r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프로젝트 </a:t>
              </a:r>
              <a:r>
                <a:rPr lang="ko-KR" altLang="en-US" sz="1000" dirty="0">
                  <a:latin typeface="Asia견명조" pitchFamily="18" charset="-127"/>
                  <a:ea typeface="Asia견명조" pitchFamily="18" charset="-127"/>
                </a:rPr>
                <a:t>수업하러 가</a:t>
              </a:r>
              <a:r>
                <a:rPr lang="en-US" altLang="ko-KR" sz="1000" dirty="0">
                  <a:latin typeface="Asia견명조" pitchFamily="18" charset="-127"/>
                  <a:ea typeface="Asia견명조" pitchFamily="18" charset="-127"/>
                </a:rPr>
                <a:t>~! </a:t>
              </a:r>
              <a:r>
                <a:rPr lang="ko-KR" altLang="en-US" sz="1000" dirty="0">
                  <a:latin typeface="Asia견명조" pitchFamily="18" charset="-127"/>
                  <a:ea typeface="Asia견명조" pitchFamily="18" charset="-127"/>
                </a:rPr>
                <a:t>이따 </a:t>
              </a:r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4</a:t>
              </a:r>
              <a:r>
                <a:rPr lang="ko-KR" altLang="en-US" sz="1000" dirty="0">
                  <a:latin typeface="Asia견명조" pitchFamily="18" charset="-127"/>
                  <a:ea typeface="Asia견명조" pitchFamily="18" charset="-127"/>
                </a:rPr>
                <a:t>교시에 </a:t>
              </a:r>
              <a:r>
                <a:rPr lang="ko-KR" altLang="en-US" sz="1000" dirty="0" err="1">
                  <a:latin typeface="Asia견명조" pitchFamily="18" charset="-127"/>
                  <a:ea typeface="Asia견명조" pitchFamily="18" charset="-127"/>
                </a:rPr>
                <a:t>미술실에서</a:t>
              </a:r>
              <a:r>
                <a:rPr lang="ko-KR" altLang="en-US" sz="1000" dirty="0">
                  <a:latin typeface="Asia견명조" pitchFamily="18" charset="-127"/>
                  <a:ea typeface="Asia견명조" pitchFamily="18" charset="-127"/>
                </a:rPr>
                <a:t> 보자</a:t>
              </a:r>
              <a:r>
                <a:rPr lang="en-US" altLang="ko-KR" sz="1000" dirty="0">
                  <a:latin typeface="Asia견명조" pitchFamily="18" charset="-127"/>
                  <a:ea typeface="Asia견명조" pitchFamily="18" charset="-127"/>
                </a:rPr>
                <a:t>. </a:t>
              </a:r>
              <a:endParaRPr lang="ko-KR" altLang="en-US" sz="1000" dirty="0">
                <a:latin typeface="Asia견명조" pitchFamily="18" charset="-127"/>
                <a:ea typeface="Asia견명조" pitchFamily="18" charset="-127"/>
              </a:endParaRP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5361731" y="2795166"/>
            <a:ext cx="1086755" cy="863689"/>
            <a:chOff x="4111446" y="2965105"/>
            <a:chExt cx="1086755" cy="86368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" name="타원형 설명선 15"/>
            <p:cNvSpPr/>
            <p:nvPr/>
          </p:nvSpPr>
          <p:spPr>
            <a:xfrm flipH="1">
              <a:off x="4111446" y="2965105"/>
              <a:ext cx="1086755" cy="863689"/>
            </a:xfrm>
            <a:prstGeom prst="wedgeEllipseCallou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 dirty="0">
                <a:solidFill>
                  <a:schemeClr val="tx1"/>
                </a:solidFill>
                <a:latin typeface="Asia견명조" pitchFamily="18" charset="-127"/>
                <a:ea typeface="Asia견명조" pitchFamily="18" charset="-127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52994" y="3138376"/>
              <a:ext cx="101832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그래</a:t>
              </a:r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, </a:t>
              </a:r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난 </a:t>
              </a:r>
              <a:endParaRPr lang="en-US" altLang="ko-KR" sz="1000" dirty="0" smtClean="0">
                <a:latin typeface="Asia견명조" pitchFamily="18" charset="-127"/>
                <a:ea typeface="Asia견명조" pitchFamily="18" charset="-127"/>
              </a:endParaRPr>
            </a:p>
            <a:p>
              <a:pPr algn="ctr"/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『</a:t>
              </a:r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여행 지리</a:t>
              </a:r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』 </a:t>
              </a:r>
            </a:p>
            <a:p>
              <a:pPr algn="ctr"/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수업인데</a:t>
              </a:r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.</a:t>
              </a:r>
              <a:endParaRPr lang="ko-KR" altLang="en-US" sz="1000" dirty="0">
                <a:latin typeface="Asia견명조" pitchFamily="18" charset="-127"/>
                <a:ea typeface="Asia견명조" pitchFamily="18" charset="-127"/>
              </a:endParaRPr>
            </a:p>
          </p:txBody>
        </p:sp>
      </p:grpSp>
      <p:grpSp>
        <p:nvGrpSpPr>
          <p:cNvPr id="14" name="그룹 13"/>
          <p:cNvGrpSpPr/>
          <p:nvPr/>
        </p:nvGrpSpPr>
        <p:grpSpPr>
          <a:xfrm>
            <a:off x="5954306" y="1264601"/>
            <a:ext cx="1086755" cy="863689"/>
            <a:chOff x="5213437" y="87477"/>
            <a:chExt cx="1086755" cy="86368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9" name="타원형 설명선 18"/>
            <p:cNvSpPr/>
            <p:nvPr/>
          </p:nvSpPr>
          <p:spPr>
            <a:xfrm flipH="1">
              <a:off x="5213437" y="87477"/>
              <a:ext cx="1086755" cy="863689"/>
            </a:xfrm>
            <a:prstGeom prst="wedgeEllipseCallou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100" dirty="0">
                <a:solidFill>
                  <a:schemeClr val="tx1"/>
                </a:solidFill>
                <a:latin typeface="Asia견명조" pitchFamily="18" charset="-127"/>
                <a:ea typeface="Asia견명조" pitchFamily="18" charset="-127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254576" y="229990"/>
              <a:ext cx="101832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오늘은 </a:t>
              </a:r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3</a:t>
              </a:r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교시 </a:t>
              </a:r>
              <a:endParaRPr lang="en-US" altLang="ko-KR" sz="1000" dirty="0" smtClean="0">
                <a:latin typeface="Asia견명조" pitchFamily="18" charset="-127"/>
                <a:ea typeface="Asia견명조" pitchFamily="18" charset="-127"/>
              </a:endParaRPr>
            </a:p>
            <a:p>
              <a:pPr algn="ctr"/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『</a:t>
              </a:r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생활과 과학</a:t>
              </a:r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』 </a:t>
              </a:r>
            </a:p>
            <a:p>
              <a:pPr algn="ctr"/>
              <a:r>
                <a:rPr lang="ko-KR" altLang="en-US" sz="1000" dirty="0" smtClean="0">
                  <a:latin typeface="Asia견명조" pitchFamily="18" charset="-127"/>
                  <a:ea typeface="Asia견명조" pitchFamily="18" charset="-127"/>
                </a:rPr>
                <a:t>실습이야</a:t>
              </a:r>
              <a:r>
                <a:rPr lang="en-US" altLang="ko-KR" sz="1000" dirty="0" smtClean="0">
                  <a:latin typeface="Asia견명조" pitchFamily="18" charset="-127"/>
                  <a:ea typeface="Asia견명조" pitchFamily="18" charset="-127"/>
                </a:rPr>
                <a:t>.</a:t>
              </a:r>
              <a:endParaRPr lang="ko-KR" altLang="en-US" sz="1000" dirty="0">
                <a:latin typeface="Asia견명조" pitchFamily="18" charset="-127"/>
                <a:ea typeface="Asia견명조" pitchFamily="18" charset="-127"/>
              </a:endParaRPr>
            </a:p>
          </p:txBody>
        </p:sp>
      </p:grpSp>
      <p:pic>
        <p:nvPicPr>
          <p:cNvPr id="18" name="그림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20669" y="195486"/>
            <a:ext cx="4627484" cy="254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43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빈칸에 들어갈 알맞은 단어 적어보기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971600" y="1635646"/>
            <a:ext cx="7200800" cy="2952328"/>
          </a:xfrm>
          <a:prstGeom prst="roundRect">
            <a:avLst>
              <a:gd name="adj" fmla="val 6194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71600" y="2211710"/>
            <a:ext cx="720080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고교학점제가 시행되면 무엇이 달라질까요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?</a:t>
            </a:r>
          </a:p>
          <a:p>
            <a:pPr algn="ctr"/>
            <a:endParaRPr lang="en-US" altLang="ko-KR" sz="1100" b="1" dirty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이를 위해서 진로와 진학에 맞춘 고등학교 과목과 대학             과</a:t>
            </a:r>
            <a:endParaRPr lang="en-US" altLang="ko-KR" dirty="0" smtClean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en-US" altLang="ko-KR" dirty="0" smtClean="0">
                <a:latin typeface="+mn-ea"/>
              </a:rPr>
              <a:t>              , </a:t>
            </a:r>
            <a:r>
              <a:rPr lang="ko-KR" altLang="en-US" dirty="0" smtClean="0">
                <a:latin typeface="+mn-ea"/>
              </a:rPr>
              <a:t>미래 나의              에 대한 이해가 필요하다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  </a:t>
            </a:r>
            <a:endParaRPr lang="ko-KR" altLang="en-US" dirty="0">
              <a:latin typeface="+mn-ea"/>
            </a:endParaRPr>
          </a:p>
        </p:txBody>
      </p:sp>
      <p:pic>
        <p:nvPicPr>
          <p:cNvPr id="17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7272871" y="2859782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68815" y="2859782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31169" y="336383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23712" y="336383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336383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09995" y="336383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68815" y="285978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768815" y="285978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계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72871" y="285978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열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723712" y="336383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학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24174" y="3368711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과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09995" y="3368711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직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9992" y="3368711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업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77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모서리가 둥근 직사각형 20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6334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고교학점제</a:t>
            </a:r>
            <a:r>
              <a:rPr lang="ko-KR" altLang="en-US" sz="1400" dirty="0" smtClean="0">
                <a:latin typeface="+mn-ea"/>
              </a:rPr>
              <a:t> 시행으로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고등학교 생활</a:t>
            </a:r>
            <a:r>
              <a:rPr lang="ko-KR" altLang="en-US" sz="1400" dirty="0" smtClean="0">
                <a:latin typeface="+mn-ea"/>
              </a:rPr>
              <a:t>에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일어날 변화 예상하기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90" name="Oval 62"/>
          <p:cNvSpPr/>
          <p:nvPr/>
        </p:nvSpPr>
        <p:spPr>
          <a:xfrm>
            <a:off x="3834293" y="2377883"/>
            <a:ext cx="1696921" cy="1080778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3142" latinLnBrk="0">
              <a:defRPr/>
            </a:pPr>
            <a:endParaRPr lang="id-ID" sz="900">
              <a:solidFill>
                <a:prstClr val="white"/>
              </a:solidFill>
              <a:latin typeface="calibri"/>
              <a:sym typeface="Helvetica Neue Medium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3978309" y="2468626"/>
            <a:ext cx="13857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33142" latinLnBrk="0">
              <a:lnSpc>
                <a:spcPct val="150000"/>
              </a:lnSpc>
              <a:defRPr/>
            </a:pPr>
            <a:r>
              <a:rPr lang="ko-KR" altLang="en-US" b="1" dirty="0" smtClean="0">
                <a:solidFill>
                  <a:prstClr val="white"/>
                </a:solidFill>
                <a:latin typeface="+mn-ea"/>
                <a:sym typeface="Helvetica Neue Medium"/>
              </a:rPr>
              <a:t>고교학점제</a:t>
            </a:r>
            <a:endParaRPr lang="en-US" altLang="ko-KR" b="1" dirty="0" smtClean="0">
              <a:solidFill>
                <a:prstClr val="white"/>
              </a:solidFill>
              <a:latin typeface="+mn-ea"/>
              <a:sym typeface="Helvetica Neue Medium"/>
            </a:endParaRPr>
          </a:p>
          <a:p>
            <a:pPr algn="ctr" defTabSz="633142" latinLnBrk="0">
              <a:lnSpc>
                <a:spcPct val="150000"/>
              </a:lnSpc>
              <a:defRPr/>
            </a:pPr>
            <a:r>
              <a:rPr lang="ko-KR" altLang="en-US" b="1" dirty="0" smtClean="0">
                <a:solidFill>
                  <a:prstClr val="white"/>
                </a:solidFill>
                <a:latin typeface="+mn-ea"/>
                <a:sym typeface="Helvetica Neue Medium"/>
              </a:rPr>
              <a:t>시</a:t>
            </a:r>
            <a:r>
              <a:rPr lang="ko-KR" altLang="en-US" b="1" dirty="0">
                <a:solidFill>
                  <a:prstClr val="white"/>
                </a:solidFill>
                <a:latin typeface="+mn-ea"/>
                <a:sym typeface="Helvetica Neue Medium"/>
              </a:rPr>
              <a:t>행</a:t>
            </a:r>
            <a:endParaRPr lang="id-ID" b="1" dirty="0">
              <a:solidFill>
                <a:prstClr val="white"/>
              </a:solidFill>
              <a:latin typeface="+mn-ea"/>
              <a:sym typeface="Helvetica Neue Medium"/>
            </a:endParaRPr>
          </a:p>
        </p:txBody>
      </p:sp>
      <p:cxnSp>
        <p:nvCxnSpPr>
          <p:cNvPr id="94" name="직선 화살표 연결선 93"/>
          <p:cNvCxnSpPr/>
          <p:nvPr/>
        </p:nvCxnSpPr>
        <p:spPr>
          <a:xfrm>
            <a:off x="5329768" y="3098410"/>
            <a:ext cx="927084" cy="32051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직선 화살표 연결선 96"/>
          <p:cNvCxnSpPr/>
          <p:nvPr/>
        </p:nvCxnSpPr>
        <p:spPr>
          <a:xfrm flipH="1" flipV="1">
            <a:off x="2813663" y="2377505"/>
            <a:ext cx="1051097" cy="317132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직선 화살표 연결선 99"/>
          <p:cNvCxnSpPr/>
          <p:nvPr/>
        </p:nvCxnSpPr>
        <p:spPr>
          <a:xfrm flipH="1">
            <a:off x="3491880" y="3283697"/>
            <a:ext cx="428587" cy="380040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val 62"/>
          <p:cNvSpPr/>
          <p:nvPr/>
        </p:nvSpPr>
        <p:spPr>
          <a:xfrm>
            <a:off x="752727" y="1652958"/>
            <a:ext cx="2018520" cy="1130999"/>
          </a:xfrm>
          <a:prstGeom prst="ellipse">
            <a:avLst/>
          </a:prstGeom>
          <a:solidFill>
            <a:srgbClr val="C0EACA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3142" latinLnBrk="0">
              <a:defRPr/>
            </a:pPr>
            <a:endParaRPr lang="id-ID" sz="900">
              <a:solidFill>
                <a:prstClr val="white"/>
              </a:solidFill>
              <a:latin typeface="calibri"/>
              <a:sym typeface="Helvetica Neue Medium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698225" y="1833086"/>
            <a:ext cx="21595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33142" latinLnBrk="0">
              <a:defRPr/>
            </a:pPr>
            <a:r>
              <a:rPr lang="ko-KR" altLang="en-US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선배들과</a:t>
            </a:r>
            <a:endParaRPr lang="en-US" altLang="ko-KR" sz="1400" dirty="0" smtClean="0">
              <a:latin typeface="Asia견명조" pitchFamily="18" charset="-127"/>
              <a:ea typeface="Asia견명조" pitchFamily="18" charset="-127"/>
              <a:sym typeface="Helvetica Neue Medium"/>
            </a:endParaRPr>
          </a:p>
          <a:p>
            <a:pPr algn="ctr" defTabSz="633142" latinLnBrk="0">
              <a:defRPr/>
            </a:pPr>
            <a:r>
              <a:rPr lang="ko-KR" altLang="en-US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 나의 고등학교 생활은 </a:t>
            </a:r>
            <a:endParaRPr lang="en-US" altLang="ko-KR" sz="1400" dirty="0" smtClean="0">
              <a:latin typeface="Asia견명조" pitchFamily="18" charset="-127"/>
              <a:ea typeface="Asia견명조" pitchFamily="18" charset="-127"/>
              <a:sym typeface="Helvetica Neue Medium"/>
            </a:endParaRPr>
          </a:p>
          <a:p>
            <a:pPr algn="ctr" defTabSz="633142" latinLnBrk="0">
              <a:defRPr/>
            </a:pPr>
            <a:r>
              <a:rPr lang="ko-KR" altLang="en-US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어떻게 달라질까</a:t>
            </a:r>
            <a:r>
              <a:rPr lang="en-US" altLang="ko-KR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?</a:t>
            </a:r>
            <a:endParaRPr lang="id-ID" sz="1400" dirty="0">
              <a:latin typeface="Asia견명조" pitchFamily="18" charset="-127"/>
              <a:ea typeface="Asia견명조" pitchFamily="18" charset="-127"/>
              <a:sym typeface="Helvetica Neue Medium"/>
            </a:endParaRPr>
          </a:p>
        </p:txBody>
      </p:sp>
      <p:sp>
        <p:nvSpPr>
          <p:cNvPr id="109" name="Oval 62"/>
          <p:cNvSpPr/>
          <p:nvPr/>
        </p:nvSpPr>
        <p:spPr>
          <a:xfrm>
            <a:off x="1842524" y="3579862"/>
            <a:ext cx="1857445" cy="799053"/>
          </a:xfrm>
          <a:prstGeom prst="ellipse">
            <a:avLst/>
          </a:prstGeom>
          <a:solidFill>
            <a:srgbClr val="EFD2D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3142" latinLnBrk="0">
              <a:defRPr/>
            </a:pPr>
            <a:endParaRPr lang="id-ID" sz="900">
              <a:solidFill>
                <a:prstClr val="white"/>
              </a:solidFill>
              <a:latin typeface="calibri"/>
              <a:sym typeface="Helvetica Neue Medium"/>
            </a:endParaRPr>
          </a:p>
        </p:txBody>
      </p:sp>
      <p:sp>
        <p:nvSpPr>
          <p:cNvPr id="110" name="Oval 62"/>
          <p:cNvSpPr/>
          <p:nvPr/>
        </p:nvSpPr>
        <p:spPr>
          <a:xfrm>
            <a:off x="6291168" y="1610514"/>
            <a:ext cx="1544318" cy="889424"/>
          </a:xfrm>
          <a:prstGeom prst="ellipse">
            <a:avLst/>
          </a:prstGeom>
          <a:solidFill>
            <a:srgbClr val="F5EAAB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3142" latinLnBrk="0">
              <a:defRPr/>
            </a:pPr>
            <a:endParaRPr lang="id-ID" sz="900">
              <a:solidFill>
                <a:prstClr val="white"/>
              </a:solidFill>
              <a:latin typeface="calibri"/>
              <a:sym typeface="Helvetica Neue Medium"/>
            </a:endParaRPr>
          </a:p>
        </p:txBody>
      </p:sp>
      <p:sp>
        <p:nvSpPr>
          <p:cNvPr id="111" name="Oval 62"/>
          <p:cNvSpPr/>
          <p:nvPr/>
        </p:nvSpPr>
        <p:spPr>
          <a:xfrm>
            <a:off x="6322685" y="3075806"/>
            <a:ext cx="1584032" cy="79905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33142" latinLnBrk="0">
              <a:defRPr/>
            </a:pPr>
            <a:endParaRPr lang="id-ID" sz="900">
              <a:solidFill>
                <a:prstClr val="white"/>
              </a:solidFill>
              <a:latin typeface="calibri"/>
              <a:sym typeface="Helvetica Neue Medium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601502" y="1910680"/>
            <a:ext cx="9236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33142" latinLnBrk="0">
              <a:defRPr/>
            </a:pPr>
            <a:r>
              <a:rPr lang="ko-KR" altLang="en-US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좋은 점</a:t>
            </a:r>
            <a:r>
              <a:rPr lang="en-US" altLang="ko-KR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?</a:t>
            </a:r>
            <a:endParaRPr lang="id-ID" sz="1400" dirty="0">
              <a:latin typeface="Asia견명조" pitchFamily="18" charset="-127"/>
              <a:ea typeface="Asia견명조" pitchFamily="18" charset="-127"/>
              <a:sym typeface="Helvetica Neue Medium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2251694" y="3825499"/>
            <a:ext cx="11031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33142" latinLnBrk="0">
              <a:defRPr/>
            </a:pPr>
            <a:r>
              <a:rPr lang="ko-KR" altLang="en-US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어려운 점</a:t>
            </a:r>
            <a:r>
              <a:rPr lang="en-US" altLang="ko-KR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?</a:t>
            </a:r>
            <a:endParaRPr lang="id-ID" sz="1400" dirty="0">
              <a:latin typeface="Asia견명조" pitchFamily="18" charset="-127"/>
              <a:ea typeface="Asia견명조" pitchFamily="18" charset="-127"/>
              <a:sym typeface="Helvetica Neue Medium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6374018" y="3344093"/>
            <a:ext cx="15520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633142" latinLnBrk="0">
              <a:defRPr/>
            </a:pPr>
            <a:r>
              <a:rPr lang="ko-KR" altLang="en-US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노력해야 할 점</a:t>
            </a:r>
            <a:r>
              <a:rPr lang="en-US" altLang="ko-KR" sz="1400" dirty="0" smtClean="0">
                <a:latin typeface="Asia견명조" pitchFamily="18" charset="-127"/>
                <a:ea typeface="Asia견명조" pitchFamily="18" charset="-127"/>
                <a:sym typeface="Helvetica Neue Medium"/>
              </a:rPr>
              <a:t>?</a:t>
            </a:r>
            <a:endParaRPr lang="id-ID" sz="1400" dirty="0">
              <a:latin typeface="Asia견명조" pitchFamily="18" charset="-127"/>
              <a:ea typeface="Asia견명조" pitchFamily="18" charset="-127"/>
              <a:sym typeface="Helvetica Neue Medium"/>
            </a:endParaRPr>
          </a:p>
        </p:txBody>
      </p:sp>
      <p:pic>
        <p:nvPicPr>
          <p:cNvPr id="52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3" name="직선 화살표 연결선 92"/>
          <p:cNvCxnSpPr/>
          <p:nvPr/>
        </p:nvCxnSpPr>
        <p:spPr>
          <a:xfrm flipV="1">
            <a:off x="5354243" y="2335083"/>
            <a:ext cx="936925" cy="359554"/>
          </a:xfrm>
          <a:prstGeom prst="straightConnector1">
            <a:avLst/>
          </a:prstGeom>
          <a:ln w="28575">
            <a:solidFill>
              <a:schemeClr val="accent6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그림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26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b="1" dirty="0" smtClean="0"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6334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내가 생각하는 고교학점제 </a:t>
            </a:r>
            <a:r>
              <a:rPr lang="ko-KR" altLang="en-US" sz="1400" dirty="0" smtClean="0">
                <a:latin typeface="+mn-ea"/>
              </a:rPr>
              <a:t>적어보기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29701" y="2259617"/>
            <a:ext cx="65826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uFill>
                  <a:solidFill>
                    <a:schemeClr val="accent4">
                      <a:lumMod val="75000"/>
                    </a:schemeClr>
                  </a:solidFill>
                </a:uFill>
                <a:latin typeface="Asia신명조" pitchFamily="18" charset="-127"/>
                <a:ea typeface="Asia신명조" pitchFamily="18" charset="-127"/>
              </a:rPr>
              <a:t>“</a:t>
            </a:r>
            <a:r>
              <a:rPr lang="ko-KR" altLang="en-US" dirty="0" smtClean="0">
                <a:uFill>
                  <a:solidFill>
                    <a:schemeClr val="accent4">
                      <a:lumMod val="75000"/>
                    </a:schemeClr>
                  </a:solidFill>
                </a:uFill>
                <a:latin typeface="Asia신명조" pitchFamily="18" charset="-127"/>
                <a:ea typeface="Asia신명조" pitchFamily="18" charset="-127"/>
              </a:rPr>
              <a:t>고교학점제는   </a:t>
            </a:r>
            <a:endParaRPr lang="en-US" altLang="ko-KR" dirty="0" smtClean="0">
              <a:uFill>
                <a:solidFill>
                  <a:schemeClr val="accent4">
                    <a:lumMod val="75000"/>
                  </a:schemeClr>
                </a:solidFill>
              </a:uFill>
              <a:latin typeface="Asia신명조" pitchFamily="18" charset="-127"/>
              <a:ea typeface="Asia신명조" pitchFamily="18" charset="-127"/>
            </a:endParaRPr>
          </a:p>
          <a:p>
            <a:r>
              <a:rPr lang="ko-KR" altLang="en-US" dirty="0" smtClean="0">
                <a:latin typeface="Asia신명조" pitchFamily="18" charset="-127"/>
                <a:ea typeface="Asia신명조" pitchFamily="18" charset="-127"/>
              </a:rPr>
              <a:t>                                                  </a:t>
            </a:r>
            <a:endParaRPr lang="en-US" altLang="ko-KR" dirty="0" smtClean="0">
              <a:latin typeface="Asia신명조" pitchFamily="18" charset="-127"/>
              <a:ea typeface="Asia신명조" pitchFamily="18" charset="-127"/>
            </a:endParaRPr>
          </a:p>
          <a:p>
            <a:endParaRPr lang="en-US" altLang="ko-KR" dirty="0">
              <a:latin typeface="Asia신명조" pitchFamily="18" charset="-127"/>
              <a:ea typeface="Asia신명조" pitchFamily="18" charset="-127"/>
            </a:endParaRPr>
          </a:p>
          <a:p>
            <a:r>
              <a:rPr lang="en-US" altLang="ko-KR" dirty="0" smtClean="0">
                <a:latin typeface="Asia신명조" pitchFamily="18" charset="-127"/>
                <a:ea typeface="Asia신명조" pitchFamily="18" charset="-127"/>
              </a:rPr>
              <a:t> </a:t>
            </a:r>
            <a:r>
              <a:rPr lang="ko-KR" altLang="en-US" dirty="0" smtClean="0">
                <a:latin typeface="Asia신명조" pitchFamily="18" charset="-127"/>
                <a:ea typeface="Asia신명조" pitchFamily="18" charset="-127"/>
              </a:rPr>
              <a:t>      </a:t>
            </a:r>
            <a:endParaRPr lang="ko-KR" altLang="en-US" dirty="0">
              <a:latin typeface="Asia신명조" pitchFamily="18" charset="-127"/>
              <a:ea typeface="Asia신명조" pitchFamily="18" charset="-127"/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모서리가 둥근 직사각형 12"/>
          <p:cNvSpPr/>
          <p:nvPr/>
        </p:nvSpPr>
        <p:spPr>
          <a:xfrm>
            <a:off x="899592" y="1995686"/>
            <a:ext cx="7272808" cy="2088232"/>
          </a:xfrm>
          <a:prstGeom prst="roundRect">
            <a:avLst>
              <a:gd name="adj" fmla="val 6194"/>
            </a:avLst>
          </a:prstGeom>
          <a:noFill/>
          <a:ln w="25400"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539201"/>
              </p:ext>
            </p:extLst>
          </p:nvPr>
        </p:nvGraphicFramePr>
        <p:xfrm>
          <a:off x="1168682" y="2139702"/>
          <a:ext cx="6715686" cy="158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5686"/>
              </a:tblGrid>
              <a:tr h="79208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“</a:t>
                      </a:r>
                      <a:r>
                        <a:rPr lang="ko-KR" altLang="en-US" sz="1600" b="1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고교학점제는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                                                    </a:t>
                      </a:r>
                      <a:r>
                        <a:rPr lang="ko-KR" altLang="en-US" sz="1600" b="1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이다</a:t>
                      </a:r>
                      <a:r>
                        <a:rPr lang="en-US" altLang="ko-KR" sz="1600" b="1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.”</a:t>
                      </a:r>
                      <a:endParaRPr lang="ko-KR" altLang="en-US" sz="1600" b="1" dirty="0" smtClean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9" name="그림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82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b="1" dirty="0" smtClean="0"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63345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내가 생각하는 고교학점제 </a:t>
            </a:r>
            <a:r>
              <a:rPr lang="ko-KR" altLang="en-US" sz="1400" dirty="0" smtClean="0">
                <a:latin typeface="+mn-ea"/>
              </a:rPr>
              <a:t>적어보기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모서리가 둥근 직사각형 12"/>
          <p:cNvSpPr/>
          <p:nvPr/>
        </p:nvSpPr>
        <p:spPr>
          <a:xfrm>
            <a:off x="899592" y="1995686"/>
            <a:ext cx="7272808" cy="2088232"/>
          </a:xfrm>
          <a:prstGeom prst="roundRect">
            <a:avLst>
              <a:gd name="adj" fmla="val 6194"/>
            </a:avLst>
          </a:prstGeom>
          <a:noFill/>
          <a:ln w="25400"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7401597"/>
              </p:ext>
            </p:extLst>
          </p:nvPr>
        </p:nvGraphicFramePr>
        <p:xfrm>
          <a:off x="1370966" y="2355726"/>
          <a:ext cx="6441394" cy="1344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41394"/>
              </a:tblGrid>
              <a:tr h="672026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b="1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   “</a:t>
                      </a:r>
                      <a:r>
                        <a:rPr lang="ko-KR" altLang="en-US" sz="1600" b="1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고교학점제는</a:t>
                      </a:r>
                      <a:endParaRPr lang="ko-KR" altLang="en-US" sz="1600" b="1" dirty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720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                                         </a:t>
                      </a:r>
                      <a:r>
                        <a:rPr lang="en-US" altLang="ko-KR" sz="1800" b="0" baseline="0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     </a:t>
                      </a:r>
                      <a:r>
                        <a:rPr lang="ko-KR" altLang="en-US" sz="1600" b="1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이다</a:t>
                      </a:r>
                      <a:r>
                        <a:rPr lang="en-US" altLang="ko-KR" sz="1600" b="1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.”</a:t>
                      </a:r>
                      <a:endParaRPr lang="ko-KR" altLang="en-US" sz="1600" b="1" dirty="0" smtClean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131840" y="2669899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하고 싶은 교과목을 찾고 선택하면서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06040" y="3339916"/>
            <a:ext cx="4676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내 진로를 찾을 수 있는 진로 디자인 과정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5" name="모서리가 둥근 직사각형 14"/>
          <p:cNvSpPr/>
          <p:nvPr/>
        </p:nvSpPr>
        <p:spPr>
          <a:xfrm>
            <a:off x="3923928" y="1120848"/>
            <a:ext cx="504056" cy="3600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991309" y="1162368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bg1"/>
                </a:solidFill>
              </a:rPr>
              <a:t>예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13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모서리가 둥근 직사각형 54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4534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교육과정</a:t>
            </a:r>
            <a:r>
              <a:rPr lang="en-US" altLang="ko-KR" sz="1400" b="1" dirty="0" smtClean="0">
                <a:solidFill>
                  <a:schemeClr val="tx2"/>
                </a:solidFill>
              </a:rPr>
              <a:t>〮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진로</a:t>
            </a:r>
            <a:r>
              <a:rPr lang="en-US" altLang="ko-KR" sz="1400" b="1" dirty="0" smtClean="0">
                <a:solidFill>
                  <a:schemeClr val="tx2"/>
                </a:solidFill>
              </a:rPr>
              <a:t>〮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진학 설계 </a:t>
            </a:r>
            <a:r>
              <a:rPr lang="ko-KR" altLang="en-US" sz="1400" b="1" dirty="0" err="1" smtClean="0">
                <a:solidFill>
                  <a:schemeClr val="tx2"/>
                </a:solidFill>
              </a:rPr>
              <a:t>로드맵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 </a:t>
            </a:r>
            <a:r>
              <a:rPr lang="ko-KR" altLang="en-US" sz="1400" dirty="0" smtClean="0"/>
              <a:t>확인하기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732624" y="1779661"/>
            <a:ext cx="997848" cy="7920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오각형 27"/>
          <p:cNvSpPr/>
          <p:nvPr/>
        </p:nvSpPr>
        <p:spPr>
          <a:xfrm>
            <a:off x="783590" y="1779661"/>
            <a:ext cx="908089" cy="792089"/>
          </a:xfrm>
          <a:prstGeom prst="homePlate">
            <a:avLst>
              <a:gd name="adj" fmla="val 23217"/>
            </a:avLst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754331" y="1901733"/>
            <a:ext cx="792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>
                    <a:lumMod val="95000"/>
                  </a:schemeClr>
                </a:solidFill>
              </a:rPr>
              <a:t>고등학교</a:t>
            </a:r>
            <a:endParaRPr lang="en-US" altLang="ko-KR" sz="1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r>
              <a:rPr lang="ko-KR" altLang="en-US" sz="1000" b="1" dirty="0" smtClean="0">
                <a:solidFill>
                  <a:schemeClr val="bg1">
                    <a:lumMod val="95000"/>
                  </a:schemeClr>
                </a:solidFill>
              </a:rPr>
              <a:t>입학</a:t>
            </a:r>
            <a:endParaRPr lang="en-US" altLang="ko-KR" sz="1000" b="1" dirty="0" smtClean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n-US" altLang="ko-KR" sz="400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sz="1000" b="1" dirty="0" smtClean="0">
                <a:solidFill>
                  <a:srgbClr val="FFFF00"/>
                </a:solidFill>
              </a:rPr>
              <a:t>START!</a:t>
            </a:r>
            <a:endParaRPr lang="ko-KR" altLang="en-US" sz="1000" b="1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845103" y="1974883"/>
            <a:ext cx="8254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고교학점제 이해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2727807" y="1779661"/>
            <a:ext cx="1008112" cy="792089"/>
          </a:xfrm>
          <a:prstGeom prst="rect">
            <a:avLst/>
          </a:prstGeom>
          <a:solidFill>
            <a:srgbClr val="20A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3735919" y="1779662"/>
            <a:ext cx="1008112" cy="79208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직사각형 33"/>
          <p:cNvSpPr/>
          <p:nvPr/>
        </p:nvSpPr>
        <p:spPr>
          <a:xfrm>
            <a:off x="4744031" y="1779662"/>
            <a:ext cx="1008112" cy="792089"/>
          </a:xfrm>
          <a:prstGeom prst="rect">
            <a:avLst/>
          </a:prstGeom>
          <a:solidFill>
            <a:srgbClr val="FF43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4804341" y="1916484"/>
            <a:ext cx="8898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b="1" dirty="0" smtClean="0">
                <a:solidFill>
                  <a:schemeClr val="bg1"/>
                </a:solidFill>
              </a:rPr>
              <a:t>3</a:t>
            </a:r>
            <a:r>
              <a:rPr lang="ko-KR" altLang="en-US" sz="1000" b="1" dirty="0" smtClean="0">
                <a:solidFill>
                  <a:schemeClr val="bg1"/>
                </a:solidFill>
              </a:rPr>
              <a:t>개년 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교육과정 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설계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36" name="직사각형 35"/>
          <p:cNvSpPr/>
          <p:nvPr/>
        </p:nvSpPr>
        <p:spPr>
          <a:xfrm>
            <a:off x="5752143" y="1779662"/>
            <a:ext cx="1000940" cy="7920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5859052" y="197383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교육과정 상담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6753083" y="1779661"/>
            <a:ext cx="1001796" cy="79208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6876504" y="1960253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학교 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수강 신청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7754879" y="1777911"/>
            <a:ext cx="792088" cy="792089"/>
          </a:xfrm>
          <a:prstGeom prst="rect">
            <a:avLst/>
          </a:prstGeom>
          <a:solidFill>
            <a:srgbClr val="20A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7720162" y="1917626"/>
            <a:ext cx="8561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학교생활 계획서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 작성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727458" y="3143563"/>
            <a:ext cx="3125530" cy="7920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TextBox 43"/>
          <p:cNvSpPr txBox="1"/>
          <p:nvPr/>
        </p:nvSpPr>
        <p:spPr>
          <a:xfrm>
            <a:off x="633505" y="3251173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지혜로운 교과 활동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ko-KR" sz="1000" b="1" dirty="0" smtClean="0">
                <a:solidFill>
                  <a:schemeClr val="bg1"/>
                </a:solidFill>
                <a:latin typeface="바탕"/>
                <a:ea typeface="바탕"/>
              </a:rPr>
              <a:t>—</a:t>
            </a:r>
            <a:r>
              <a:rPr lang="en-US" altLang="ko-KR" sz="1000" b="1" dirty="0" smtClean="0">
                <a:solidFill>
                  <a:schemeClr val="bg1"/>
                </a:solidFill>
                <a:latin typeface="바탕"/>
                <a:ea typeface="바탕"/>
              </a:rPr>
              <a:t>————————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  과정 중심 평가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  학생 </a:t>
            </a:r>
            <a:r>
              <a:rPr lang="ko-KR" altLang="en-US" sz="1000" b="1" dirty="0" err="1" smtClean="0">
                <a:solidFill>
                  <a:schemeClr val="bg1"/>
                </a:solidFill>
              </a:rPr>
              <a:t>참여형</a:t>
            </a:r>
            <a:r>
              <a:rPr lang="ko-KR" altLang="en-US" sz="1000" b="1" dirty="0" smtClean="0">
                <a:solidFill>
                  <a:schemeClr val="bg1"/>
                </a:solidFill>
              </a:rPr>
              <a:t> 수업</a:t>
            </a:r>
            <a:endParaRPr lang="en-US" altLang="ko-KR" sz="1000" b="1" dirty="0" smtClean="0">
              <a:solidFill>
                <a:schemeClr val="bg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034646" y="3253395"/>
            <a:ext cx="18342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슬기로운 창의적 체험 활동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ko-KR" sz="1000" b="1" dirty="0" smtClean="0">
                <a:solidFill>
                  <a:schemeClr val="bg1"/>
                </a:solidFill>
                <a:latin typeface="바탕"/>
                <a:ea typeface="바탕"/>
              </a:rPr>
              <a:t>—</a:t>
            </a:r>
            <a:r>
              <a:rPr lang="en-US" altLang="ko-KR" sz="1000" b="1" dirty="0" smtClean="0">
                <a:solidFill>
                  <a:schemeClr val="bg1"/>
                </a:solidFill>
                <a:latin typeface="바탕"/>
                <a:ea typeface="바탕"/>
              </a:rPr>
              <a:t>———————</a:t>
            </a:r>
            <a:r>
              <a:rPr lang="en-US" altLang="ko-KR" sz="1000" b="1" dirty="0">
                <a:solidFill>
                  <a:schemeClr val="bg1"/>
                </a:solidFill>
                <a:latin typeface="바탕"/>
                <a:ea typeface="바탕"/>
              </a:rPr>
              <a:t>————  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r>
              <a:rPr lang="ko-KR" altLang="en-US" sz="1000" b="1" dirty="0" smtClean="0">
                <a:solidFill>
                  <a:schemeClr val="bg1"/>
                </a:solidFill>
                <a:latin typeface="+mn-ea"/>
              </a:rPr>
              <a:t>  자율</a:t>
            </a:r>
            <a:r>
              <a:rPr lang="en-US" altLang="ko-KR" sz="1000" b="1" dirty="0" smtClean="0">
                <a:solidFill>
                  <a:schemeClr val="bg1"/>
                </a:solidFill>
                <a:latin typeface="+mn-ea"/>
              </a:rPr>
              <a:t>/</a:t>
            </a:r>
            <a:r>
              <a:rPr lang="ko-KR" altLang="en-US" sz="1000" b="1" dirty="0" smtClean="0">
                <a:solidFill>
                  <a:schemeClr val="bg1"/>
                </a:solidFill>
                <a:latin typeface="+mn-ea"/>
              </a:rPr>
              <a:t>봉사</a:t>
            </a:r>
            <a:r>
              <a:rPr lang="en-US" altLang="ko-KR" sz="1000" b="1" dirty="0" smtClean="0">
                <a:solidFill>
                  <a:schemeClr val="bg1"/>
                </a:solidFill>
                <a:latin typeface="+mn-ea"/>
              </a:rPr>
              <a:t>/</a:t>
            </a:r>
            <a:r>
              <a:rPr lang="ko-KR" altLang="en-US" sz="1000" b="1" dirty="0" smtClean="0">
                <a:solidFill>
                  <a:schemeClr val="bg1"/>
                </a:solidFill>
                <a:latin typeface="+mn-ea"/>
              </a:rPr>
              <a:t>진로</a:t>
            </a:r>
            <a:r>
              <a:rPr lang="en-US" altLang="ko-KR" sz="1000" b="1" dirty="0" smtClean="0">
                <a:solidFill>
                  <a:schemeClr val="bg1"/>
                </a:solidFill>
                <a:latin typeface="+mn-ea"/>
              </a:rPr>
              <a:t>/</a:t>
            </a:r>
            <a:r>
              <a:rPr lang="ko-KR" altLang="en-US" sz="1000" b="1" dirty="0" smtClean="0">
                <a:solidFill>
                  <a:schemeClr val="bg1"/>
                </a:solidFill>
                <a:latin typeface="+mn-ea"/>
              </a:rPr>
              <a:t>독서 활동</a:t>
            </a:r>
            <a:endParaRPr lang="en-US" altLang="ko-KR" sz="1000" b="1" dirty="0" smtClean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3852988" y="3144636"/>
            <a:ext cx="1223068" cy="792089"/>
          </a:xfrm>
          <a:prstGeom prst="rect">
            <a:avLst/>
          </a:prstGeom>
          <a:solidFill>
            <a:srgbClr val="20A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3874289" y="3255255"/>
            <a:ext cx="11301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대학 진학 설계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ko-KR" sz="1000" b="1" dirty="0" smtClean="0">
                <a:solidFill>
                  <a:schemeClr val="bg1"/>
                </a:solidFill>
                <a:latin typeface="바탕"/>
                <a:ea typeface="바탕"/>
              </a:rPr>
              <a:t>—</a:t>
            </a:r>
            <a:r>
              <a:rPr lang="en-US" altLang="ko-KR" sz="1000" b="1" dirty="0" smtClean="0">
                <a:solidFill>
                  <a:schemeClr val="bg1"/>
                </a:solidFill>
                <a:latin typeface="바탕"/>
                <a:ea typeface="바탕"/>
              </a:rPr>
              <a:t>—————</a:t>
            </a:r>
            <a:r>
              <a:rPr lang="en-US" altLang="ko-KR" sz="1000" b="1" dirty="0">
                <a:solidFill>
                  <a:schemeClr val="bg1"/>
                </a:solidFill>
                <a:latin typeface="바탕"/>
                <a:ea typeface="바탕"/>
              </a:rPr>
              <a:t>—</a:t>
            </a:r>
          </a:p>
          <a:p>
            <a:pPr algn="just"/>
            <a:r>
              <a:rPr lang="ko-KR" altLang="en-US" sz="1000" b="1" dirty="0" smtClean="0">
                <a:solidFill>
                  <a:schemeClr val="bg1"/>
                </a:solidFill>
              </a:rPr>
              <a:t>     대학</a:t>
            </a:r>
            <a:r>
              <a:rPr lang="en-US" altLang="ko-KR" sz="1000" b="1" dirty="0" smtClean="0">
                <a:solidFill>
                  <a:schemeClr val="bg1"/>
                </a:solidFill>
              </a:rPr>
              <a:t>〮</a:t>
            </a:r>
            <a:r>
              <a:rPr lang="ko-KR" altLang="en-US" sz="1000" b="1" dirty="0" smtClean="0">
                <a:solidFill>
                  <a:schemeClr val="bg1"/>
                </a:solidFill>
              </a:rPr>
              <a:t>학과</a:t>
            </a:r>
            <a:endParaRPr lang="en-US" altLang="ko-KR" sz="1000" b="1" dirty="0">
              <a:solidFill>
                <a:schemeClr val="bg1"/>
              </a:solidFill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5056950" y="3143059"/>
            <a:ext cx="1710905" cy="79137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TextBox 49"/>
          <p:cNvSpPr txBox="1"/>
          <p:nvPr/>
        </p:nvSpPr>
        <p:spPr>
          <a:xfrm>
            <a:off x="5061490" y="3240359"/>
            <a:ext cx="17073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대입 프로그램 참여</a:t>
            </a:r>
            <a:endParaRPr lang="en-US" altLang="ko-KR" sz="1000" b="1" dirty="0" smtClean="0">
              <a:solidFill>
                <a:schemeClr val="bg1"/>
              </a:solidFill>
            </a:endParaRPr>
          </a:p>
          <a:p>
            <a:pPr algn="ctr"/>
            <a:r>
              <a:rPr lang="ko-KR" altLang="ko-KR" sz="1000" b="1" dirty="0">
                <a:solidFill>
                  <a:schemeClr val="bg1"/>
                </a:solidFill>
                <a:latin typeface="바탕"/>
                <a:ea typeface="바탕"/>
              </a:rPr>
              <a:t>—</a:t>
            </a:r>
            <a:r>
              <a:rPr lang="en-US" altLang="ko-KR" sz="1000" b="1" dirty="0" smtClean="0">
                <a:solidFill>
                  <a:schemeClr val="bg1"/>
                </a:solidFill>
                <a:latin typeface="바탕"/>
                <a:ea typeface="바탕"/>
              </a:rPr>
              <a:t>—————————</a:t>
            </a:r>
          </a:p>
          <a:p>
            <a:pPr algn="ctr"/>
            <a:r>
              <a:rPr lang="ko-KR" altLang="en-US" sz="1000" b="1" dirty="0" smtClean="0">
                <a:solidFill>
                  <a:schemeClr val="bg1"/>
                </a:solidFill>
                <a:latin typeface="+mn-ea"/>
              </a:rPr>
              <a:t>대입 컨설팅</a:t>
            </a:r>
            <a:r>
              <a:rPr lang="en-US" altLang="ko-KR" sz="1000" b="1" dirty="0" smtClean="0">
                <a:solidFill>
                  <a:schemeClr val="bg1"/>
                </a:solidFill>
                <a:latin typeface="+mn-ea"/>
              </a:rPr>
              <a:t>, </a:t>
            </a:r>
            <a:r>
              <a:rPr lang="ko-KR" altLang="en-US" sz="1000" b="1" dirty="0" smtClean="0">
                <a:solidFill>
                  <a:schemeClr val="bg1"/>
                </a:solidFill>
                <a:latin typeface="+mn-ea"/>
              </a:rPr>
              <a:t>박람회</a:t>
            </a:r>
            <a:r>
              <a:rPr lang="en-US" altLang="ko-KR" sz="1000" b="1" dirty="0" smtClean="0">
                <a:solidFill>
                  <a:schemeClr val="bg1"/>
                </a:solidFill>
                <a:latin typeface="+mn-ea"/>
              </a:rPr>
              <a:t>, </a:t>
            </a:r>
          </a:p>
          <a:p>
            <a:pPr algn="ctr"/>
            <a:r>
              <a:rPr lang="ko-KR" altLang="en-US" sz="1000" b="1" dirty="0" smtClean="0">
                <a:solidFill>
                  <a:schemeClr val="bg1"/>
                </a:solidFill>
                <a:latin typeface="+mn-ea"/>
              </a:rPr>
              <a:t>모의 면접 등 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29" name="대각선 방향의 모서리가 둥근 사각형 28"/>
          <p:cNvSpPr/>
          <p:nvPr/>
        </p:nvSpPr>
        <p:spPr>
          <a:xfrm>
            <a:off x="7768366" y="3154585"/>
            <a:ext cx="777887" cy="764780"/>
          </a:xfrm>
          <a:prstGeom prst="round2Diag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68" name="갈매기형 수장 67"/>
          <p:cNvSpPr/>
          <p:nvPr/>
        </p:nvSpPr>
        <p:spPr>
          <a:xfrm>
            <a:off x="539552" y="3411646"/>
            <a:ext cx="131672" cy="216024"/>
          </a:xfrm>
          <a:prstGeom prst="chevron">
            <a:avLst/>
          </a:prstGeom>
          <a:solidFill>
            <a:srgbClr val="20A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69" name="직선 연결선 68"/>
          <p:cNvCxnSpPr/>
          <p:nvPr/>
        </p:nvCxnSpPr>
        <p:spPr>
          <a:xfrm>
            <a:off x="8150210" y="2571750"/>
            <a:ext cx="0" cy="216024"/>
          </a:xfrm>
          <a:prstGeom prst="line">
            <a:avLst/>
          </a:prstGeom>
          <a:ln w="12700">
            <a:solidFill>
              <a:srgbClr val="20AEA7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연결선 70"/>
          <p:cNvCxnSpPr/>
          <p:nvPr/>
        </p:nvCxnSpPr>
        <p:spPr>
          <a:xfrm flipH="1">
            <a:off x="467544" y="2787774"/>
            <a:ext cx="7682668" cy="0"/>
          </a:xfrm>
          <a:prstGeom prst="line">
            <a:avLst/>
          </a:prstGeom>
          <a:ln w="12700">
            <a:solidFill>
              <a:srgbClr val="20AEA7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연결선 72"/>
          <p:cNvCxnSpPr/>
          <p:nvPr/>
        </p:nvCxnSpPr>
        <p:spPr>
          <a:xfrm>
            <a:off x="467544" y="2787774"/>
            <a:ext cx="0" cy="724569"/>
          </a:xfrm>
          <a:prstGeom prst="line">
            <a:avLst/>
          </a:prstGeom>
          <a:ln w="12700">
            <a:solidFill>
              <a:srgbClr val="20AEA7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 74"/>
          <p:cNvCxnSpPr/>
          <p:nvPr/>
        </p:nvCxnSpPr>
        <p:spPr>
          <a:xfrm>
            <a:off x="467544" y="3523899"/>
            <a:ext cx="131020" cy="0"/>
          </a:xfrm>
          <a:prstGeom prst="line">
            <a:avLst/>
          </a:prstGeom>
          <a:ln w="12700">
            <a:solidFill>
              <a:srgbClr val="20AEA7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" name="그림 8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08" y="1707654"/>
            <a:ext cx="382168" cy="890646"/>
          </a:xfrm>
          <a:prstGeom prst="rect">
            <a:avLst/>
          </a:prstGeom>
        </p:spPr>
      </p:pic>
      <p:pic>
        <p:nvPicPr>
          <p:cNvPr id="85" name="그림 8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172" y="3959059"/>
            <a:ext cx="2095621" cy="1060963"/>
          </a:xfrm>
          <a:prstGeom prst="rect">
            <a:avLst/>
          </a:prstGeom>
        </p:spPr>
      </p:pic>
      <p:pic>
        <p:nvPicPr>
          <p:cNvPr id="86" name="그림 8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7141"/>
          <a:stretch/>
        </p:blipFill>
        <p:spPr>
          <a:xfrm>
            <a:off x="6948264" y="4123902"/>
            <a:ext cx="2100474" cy="10195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4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TextBox 57"/>
          <p:cNvSpPr txBox="1"/>
          <p:nvPr/>
        </p:nvSpPr>
        <p:spPr>
          <a:xfrm>
            <a:off x="3844567" y="1982319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직업</a:t>
            </a:r>
            <a:r>
              <a:rPr lang="en-US" altLang="ko-KR" sz="1000" b="1" dirty="0" smtClean="0">
                <a:solidFill>
                  <a:schemeClr val="bg1"/>
                </a:solidFill>
              </a:rPr>
              <a:t>〮</a:t>
            </a:r>
            <a:r>
              <a:rPr lang="ko-KR" altLang="en-US" sz="1000" b="1" dirty="0" smtClean="0">
                <a:solidFill>
                  <a:schemeClr val="bg1"/>
                </a:solidFill>
              </a:rPr>
              <a:t>학과 정보 탐색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866019" y="1974883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진로</a:t>
            </a:r>
            <a:r>
              <a:rPr lang="en-US" altLang="ko-KR" sz="1000" b="1" dirty="0" smtClean="0">
                <a:solidFill>
                  <a:schemeClr val="bg1"/>
                </a:solidFill>
              </a:rPr>
              <a:t>〮</a:t>
            </a:r>
            <a:r>
              <a:rPr lang="ko-KR" altLang="en-US" sz="1000" b="1" dirty="0" smtClean="0">
                <a:solidFill>
                  <a:schemeClr val="bg1"/>
                </a:solidFill>
              </a:rPr>
              <a:t>적성 심리 검사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812360" y="3387813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solidFill>
                  <a:schemeClr val="bg1"/>
                </a:solidFill>
              </a:rPr>
              <a:t>졸업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44764" y="1483000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2"/>
                </a:solidFill>
              </a:rPr>
              <a:t>1</a:t>
            </a:r>
            <a:endParaRPr lang="ko-KR" altLang="en-US" sz="2000" b="1" dirty="0">
              <a:solidFill>
                <a:schemeClr val="tx2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772135" y="1488736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20AEA7"/>
                </a:solidFill>
              </a:rPr>
              <a:t>2</a:t>
            </a:r>
            <a:endParaRPr lang="ko-KR" altLang="en-US" sz="2000" b="1" dirty="0">
              <a:solidFill>
                <a:srgbClr val="20AEA7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764287" y="1490609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</a:rPr>
              <a:t>3</a:t>
            </a:r>
            <a:endParaRPr lang="ko-KR" altLang="en-US" sz="2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753052" y="1482079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4343"/>
                </a:solidFill>
              </a:rPr>
              <a:t>4</a:t>
            </a:r>
            <a:endParaRPr lang="ko-KR" altLang="en-US" sz="2000" b="1" dirty="0">
              <a:solidFill>
                <a:srgbClr val="FF4343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860520" y="1486017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002060"/>
                </a:solidFill>
              </a:rPr>
              <a:t>5</a:t>
            </a:r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6772077" y="1485749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</a:rPr>
              <a:t>6</a:t>
            </a:r>
            <a:endParaRPr lang="ko-KR" altLang="en-US" sz="2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7741629" y="1486239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20AEA7"/>
                </a:solidFill>
              </a:rPr>
              <a:t>7</a:t>
            </a:r>
            <a:endParaRPr lang="ko-KR" altLang="en-US" sz="2000" b="1" dirty="0">
              <a:solidFill>
                <a:srgbClr val="20AEA7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25003" y="2853465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2"/>
                </a:solidFill>
              </a:rPr>
              <a:t>8</a:t>
            </a:r>
            <a:endParaRPr lang="ko-KR" altLang="en-US" sz="2000" b="1" dirty="0">
              <a:solidFill>
                <a:schemeClr val="tx2"/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858072" y="2852919"/>
            <a:ext cx="344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20AEA7"/>
                </a:solidFill>
              </a:rPr>
              <a:t>9</a:t>
            </a:r>
            <a:endParaRPr lang="ko-KR" altLang="en-US" sz="2000" b="1" dirty="0">
              <a:solidFill>
                <a:srgbClr val="20AEA7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059073" y="2852588"/>
            <a:ext cx="524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</a:rPr>
              <a:t>10</a:t>
            </a:r>
            <a:endParaRPr lang="ko-KR" altLang="en-US" sz="2000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6767855" y="3143059"/>
            <a:ext cx="1139644" cy="79208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7" name="TextBox 56"/>
          <p:cNvSpPr txBox="1"/>
          <p:nvPr/>
        </p:nvSpPr>
        <p:spPr>
          <a:xfrm>
            <a:off x="6976940" y="3408611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dirty="0" smtClean="0">
                <a:solidFill>
                  <a:schemeClr val="bg1"/>
                </a:solidFill>
              </a:rPr>
              <a:t>대학 입시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56" name="그림 5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0" name="아래쪽 화살표 설명선 9"/>
          <p:cNvSpPr/>
          <p:nvPr/>
        </p:nvSpPr>
        <p:spPr>
          <a:xfrm>
            <a:off x="4660359" y="942182"/>
            <a:ext cx="1316926" cy="783377"/>
          </a:xfrm>
          <a:prstGeom prst="downArrowCallou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2" name="TextBox 81"/>
          <p:cNvSpPr txBox="1"/>
          <p:nvPr/>
        </p:nvSpPr>
        <p:spPr>
          <a:xfrm>
            <a:off x="4595853" y="994179"/>
            <a:ext cx="14640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b="1" dirty="0" smtClean="0">
                <a:latin typeface="+mn-ea"/>
              </a:rPr>
              <a:t>일반</a:t>
            </a:r>
            <a:r>
              <a:rPr lang="en-US" altLang="ko-KR" sz="1000" b="1" dirty="0" smtClean="0">
                <a:latin typeface="+mn-ea"/>
              </a:rPr>
              <a:t>〮</a:t>
            </a:r>
            <a:r>
              <a:rPr lang="ko-KR" altLang="en-US" sz="1000" b="1" dirty="0" smtClean="0">
                <a:latin typeface="+mn-ea"/>
              </a:rPr>
              <a:t>진로 선택 과목 결정</a:t>
            </a:r>
            <a:endParaRPr lang="ko-KR" altLang="en-US" sz="1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5357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모서리가 둥근 직사각형 21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내가 해야 할 일 </a:t>
            </a:r>
            <a:r>
              <a:rPr lang="ko-KR" altLang="en-US" sz="1400" dirty="0" smtClean="0"/>
              <a:t>확인하기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9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074747"/>
              </p:ext>
            </p:extLst>
          </p:nvPr>
        </p:nvGraphicFramePr>
        <p:xfrm>
          <a:off x="768984" y="1707656"/>
          <a:ext cx="7619440" cy="28803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78680"/>
                <a:gridCol w="6840760"/>
              </a:tblGrid>
              <a:tr h="585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ko-KR" altLang="en-US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고교학점제와 고등학교 진로 선택 과목을 알아보기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rgbClr val="20AEA7"/>
                          </a:solidFill>
                        </a:rPr>
                        <a:t>2</a:t>
                      </a:r>
                      <a:endParaRPr lang="ko-KR" altLang="en-US" sz="1600" b="1" dirty="0" smtClean="0">
                        <a:solidFill>
                          <a:srgbClr val="20AEA7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진로·적성 심리 검사 후 나의                과 희망                 생각하기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70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</a:t>
                      </a:r>
                      <a:endParaRPr lang="ko-KR" altLang="en-US" sz="1600" b="1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나의 적성과 희망 진로에 맞는                 과 관련                 정보 탐색하기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rgbClr val="FF4343"/>
                          </a:solidFill>
                        </a:rPr>
                        <a:t>4</a:t>
                      </a:r>
                      <a:endParaRPr lang="ko-KR" altLang="en-US" sz="1600" b="1" dirty="0" smtClean="0">
                        <a:solidFill>
                          <a:srgbClr val="FF4343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일반 선택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진로 선택 과목을 정하여 고교 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개년                                설계하기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ko-KR" altLang="en-US" sz="16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과목 선택이 어렵다면                 을 통해 도움 받기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995936" y="2387378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29764" y="2396670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08848" y="3498562"/>
            <a:ext cx="17281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37794" y="2953562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68516" y="2955318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91880" y="4095098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3" name="그림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003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모서리가 둥근 직사각형 21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내가 해야 할 일 </a:t>
            </a:r>
            <a:r>
              <a:rPr lang="ko-KR" altLang="en-US" sz="1400" dirty="0" smtClean="0"/>
              <a:t>확인하기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9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277108"/>
              </p:ext>
            </p:extLst>
          </p:nvPr>
        </p:nvGraphicFramePr>
        <p:xfrm>
          <a:off x="768984" y="1707656"/>
          <a:ext cx="7619440" cy="28803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78680"/>
                <a:gridCol w="6840760"/>
              </a:tblGrid>
              <a:tr h="585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ko-KR" altLang="en-US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고교학점제와 고등학교 진로 선택 과목을 알아보기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rgbClr val="20AEA7"/>
                          </a:solidFill>
                        </a:rPr>
                        <a:t>2</a:t>
                      </a:r>
                      <a:endParaRPr lang="ko-KR" altLang="en-US" sz="1600" b="1" dirty="0" smtClean="0">
                        <a:solidFill>
                          <a:srgbClr val="20AEA7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진로·적성 심리 검사 후 나의                과 희망                 생각하기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70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3</a:t>
                      </a:r>
                      <a:endParaRPr lang="ko-KR" altLang="en-US" sz="1600" b="1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나의 적성과 희망 진로에 맞는                 과 관련                 정보 탐색하기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rgbClr val="FF4343"/>
                          </a:solidFill>
                        </a:rPr>
                        <a:t>4</a:t>
                      </a:r>
                      <a:endParaRPr lang="ko-KR" altLang="en-US" sz="1600" b="1" dirty="0" smtClean="0">
                        <a:solidFill>
                          <a:srgbClr val="FF4343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일반 선택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진로 선택 과목을 정하여 고교 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개년                                설계하기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1" dirty="0" smtClean="0">
                          <a:solidFill>
                            <a:srgbClr val="002060"/>
                          </a:solidFill>
                        </a:rPr>
                        <a:t>5</a:t>
                      </a:r>
                      <a:endParaRPr lang="ko-KR" altLang="en-US" sz="1600" b="1" dirty="0" smtClean="0">
                        <a:solidFill>
                          <a:srgbClr val="002060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과목 선택이 어렵다면                 을 통해 도움 받기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995936" y="2387378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629764" y="2396670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08848" y="3498562"/>
            <a:ext cx="17281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37794" y="2953562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768516" y="2955318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491880" y="4095098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95936" y="2396670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적성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29764" y="2411505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진로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3792" y="2955318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직업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68516" y="2955643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학</a:t>
            </a:r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과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39494" y="3498562"/>
            <a:ext cx="1697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교육과정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21617" y="4095098"/>
            <a:ext cx="798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상담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pic>
        <p:nvPicPr>
          <p:cNvPr id="23" name="그림 2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86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모서리가 둥근 직사각형 20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내가 해야 할 일 </a:t>
            </a:r>
            <a:r>
              <a:rPr lang="ko-KR" altLang="en-US" sz="1400" dirty="0" smtClean="0"/>
              <a:t>확인하기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9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633920"/>
              </p:ext>
            </p:extLst>
          </p:nvPr>
        </p:nvGraphicFramePr>
        <p:xfrm>
          <a:off x="768984" y="1707656"/>
          <a:ext cx="7619440" cy="28803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78680"/>
                <a:gridCol w="6840760"/>
              </a:tblGrid>
              <a:tr h="58582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</a:t>
                      </a:r>
                      <a:endParaRPr lang="ko-KR" altLang="en-US" sz="1600" b="1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학교 수강 신청 프로그램을 통해                            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rgbClr val="20AEA7"/>
                          </a:solidFill>
                        </a:rPr>
                        <a:t>7</a:t>
                      </a:r>
                      <a:endParaRPr lang="ko-KR" altLang="en-US" sz="1600" b="1" dirty="0" smtClean="0">
                        <a:solidFill>
                          <a:srgbClr val="20AEA7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고교 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개년의                                  작성하기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7007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ko-KR" altLang="en-US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내가 선택한 과목의 수업 열심히                하기 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rgbClr val="20AEA7"/>
                          </a:solidFill>
                        </a:rPr>
                        <a:t>9</a:t>
                      </a:r>
                      <a:endParaRPr lang="ko-KR" altLang="en-US" sz="1600" b="1" dirty="0" smtClean="0">
                        <a:solidFill>
                          <a:srgbClr val="20AEA7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희망</a:t>
                      </a:r>
                      <a:r>
                        <a:rPr lang="ko-KR" altLang="en-US" sz="1400" b="0" baseline="0" dirty="0" smtClean="0">
                          <a:latin typeface="+mn-ea"/>
                          <a:ea typeface="+mn-ea"/>
                        </a:rPr>
                        <a:t> 대학 및 학과의                        을 탐색하기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</a:t>
                      </a:r>
                      <a:endParaRPr lang="ko-KR" altLang="en-US" sz="1600" b="1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대입 지원 프로그램</a:t>
                      </a:r>
                      <a:r>
                        <a:rPr lang="ko-KR" altLang="en-US" sz="1400" b="0" baseline="0" dirty="0" smtClean="0">
                          <a:latin typeface="+mn-ea"/>
                          <a:ea typeface="+mn-ea"/>
                        </a:rPr>
                        <a:t> 참여 및 대학 입시 준비하기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283968" y="2957114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1970" y="1817550"/>
            <a:ext cx="1566174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71800" y="2380554"/>
            <a:ext cx="1926214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47864" y="3508851"/>
            <a:ext cx="1295698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03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모서리가 둥근 직사각형 20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내가 해야 할 일 </a:t>
            </a:r>
            <a:r>
              <a:rPr lang="ko-KR" altLang="en-US" sz="1400" dirty="0" smtClean="0"/>
              <a:t>확인하기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9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314607"/>
              </p:ext>
            </p:extLst>
          </p:nvPr>
        </p:nvGraphicFramePr>
        <p:xfrm>
          <a:off x="768984" y="1707656"/>
          <a:ext cx="7619440" cy="288031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778680"/>
                <a:gridCol w="6840760"/>
              </a:tblGrid>
              <a:tr h="58582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</a:t>
                      </a:r>
                      <a:endParaRPr lang="ko-KR" altLang="en-US" sz="1600" b="1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학교 수강 신청 프로그램을 통해                            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rgbClr val="20AEA7"/>
                          </a:solidFill>
                        </a:rPr>
                        <a:t>7</a:t>
                      </a:r>
                      <a:endParaRPr lang="ko-KR" altLang="en-US" sz="1600" b="1" dirty="0" smtClean="0">
                        <a:solidFill>
                          <a:srgbClr val="20AEA7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고교 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개년의                                  작성하기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7007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ko-KR" altLang="en-US" sz="16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내가 선택한 과목의 수업 열심히                하기 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rgbClr val="20AEA7"/>
                          </a:solidFill>
                        </a:rPr>
                        <a:t>9</a:t>
                      </a:r>
                      <a:endParaRPr lang="ko-KR" altLang="en-US" sz="1600" b="1" dirty="0" smtClean="0">
                        <a:solidFill>
                          <a:srgbClr val="20AEA7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희망</a:t>
                      </a:r>
                      <a:r>
                        <a:rPr lang="ko-KR" altLang="en-US" sz="1400" b="0" baseline="0" dirty="0" smtClean="0">
                          <a:latin typeface="+mn-ea"/>
                          <a:ea typeface="+mn-ea"/>
                        </a:rPr>
                        <a:t> 대학 및 학과의                        을 탐색하기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582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</a:t>
                      </a:r>
                      <a:endParaRPr lang="ko-KR" altLang="en-US" sz="1600" b="1" dirty="0" smtClean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대입 지원 프로그램</a:t>
                      </a:r>
                      <a:r>
                        <a:rPr lang="ko-KR" altLang="en-US" sz="1400" b="0" baseline="0" dirty="0" smtClean="0">
                          <a:latin typeface="+mn-ea"/>
                          <a:ea typeface="+mn-ea"/>
                        </a:rPr>
                        <a:t> 참여 및 대학 입시 준비하기 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AEA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283968" y="2957114"/>
            <a:ext cx="828092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01970" y="1817550"/>
            <a:ext cx="1566174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71800" y="2380554"/>
            <a:ext cx="1926214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47864" y="3508851"/>
            <a:ext cx="1295698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3968" y="1842378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수강 신청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71800" y="2380554"/>
            <a:ext cx="192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학교생활 계획서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01970" y="2957114"/>
            <a:ext cx="810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수강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47864" y="3508851"/>
            <a:ext cx="12956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입시 전형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85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모서리가 둥근 직사각형 15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rgbClr val="FEFE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02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선택 과목 알아보기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모서리가 둥근 직사각형 11"/>
          <p:cNvSpPr/>
          <p:nvPr/>
        </p:nvSpPr>
        <p:spPr>
          <a:xfrm>
            <a:off x="1619223" y="3149143"/>
            <a:ext cx="1488764" cy="50405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326609" y="1776432"/>
            <a:ext cx="6552728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" dirty="0" smtClean="0">
              <a:solidFill>
                <a:schemeClr val="bg1"/>
              </a:solidFill>
              <a:latin typeface="바탕"/>
              <a:ea typeface="바탕"/>
            </a:endParaRPr>
          </a:p>
          <a:p>
            <a:pPr algn="ctr">
              <a:lnSpc>
                <a:spcPct val="150000"/>
              </a:lnSpc>
            </a:pPr>
            <a:r>
              <a:rPr lang="en-US" altLang="ko-KR" sz="4400" dirty="0">
                <a:latin typeface="Asia견명조" pitchFamily="18" charset="-127"/>
                <a:ea typeface="Asia견명조" pitchFamily="18" charset="-127"/>
              </a:rPr>
              <a:t>Ⅰ</a:t>
            </a:r>
            <a:r>
              <a:rPr lang="ko-KR" altLang="en-US" sz="3600" dirty="0" smtClean="0"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sz="3600" b="1" dirty="0" smtClean="0">
                <a:latin typeface="Adobe 고딕 Std B" pitchFamily="34" charset="-127"/>
                <a:ea typeface="Adobe 고딕 Std B" pitchFamily="34" charset="-127"/>
              </a:rPr>
              <a:t>고교학점제의 이해</a:t>
            </a:r>
            <a:endParaRPr lang="en-US" altLang="ko-KR" sz="3600" b="1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12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/>
            <a:r>
              <a:rPr lang="ko-KR" altLang="en-US" sz="3600" dirty="0" smtClean="0"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sz="3200" b="1" dirty="0" smtClean="0">
                <a:latin typeface="Adobe 고딕 Std B" pitchFamily="34" charset="-127"/>
                <a:ea typeface="Adobe 고딕 Std B" pitchFamily="34" charset="-127"/>
              </a:rPr>
              <a:t>활동 </a:t>
            </a:r>
            <a:r>
              <a:rPr lang="en-US" altLang="ko-KR" sz="3200" b="1" dirty="0" smtClean="0">
                <a:latin typeface="Adobe 고딕 Std B" pitchFamily="34" charset="-127"/>
                <a:ea typeface="Adobe 고딕 Std B" pitchFamily="34" charset="-127"/>
              </a:rPr>
              <a:t>02   </a:t>
            </a:r>
            <a:r>
              <a:rPr lang="ko-KR" altLang="en-US" sz="3200" b="1" dirty="0" smtClean="0">
                <a:latin typeface="Adobe 고딕 Std B" pitchFamily="34" charset="-127"/>
                <a:ea typeface="Adobe 고딕 Std B" pitchFamily="34" charset="-127"/>
              </a:rPr>
              <a:t>진로 선택 과목 알아보기</a:t>
            </a:r>
            <a:endParaRPr lang="en-US" altLang="ko-KR" sz="3200" b="1" dirty="0" smtClean="0"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8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169423" y="449650"/>
            <a:ext cx="8712968" cy="4320480"/>
          </a:xfrm>
          <a:prstGeom prst="roundRect">
            <a:avLst>
              <a:gd name="adj" fmla="val 2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572274" y="861323"/>
            <a:ext cx="1047397" cy="558299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520287" y="828856"/>
            <a:ext cx="1087435" cy="631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  </a:t>
            </a:r>
            <a:r>
              <a:rPr lang="ko-KR" altLang="en-US" sz="20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차례</a:t>
            </a:r>
            <a:endParaRPr lang="en-US" altLang="ko-KR" sz="20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endParaRPr lang="en-US" altLang="ko-KR" sz="40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pic>
        <p:nvPicPr>
          <p:cNvPr id="6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408425" y="1785555"/>
            <a:ext cx="2664296" cy="2592288"/>
          </a:xfrm>
          <a:prstGeom prst="rect">
            <a:avLst/>
          </a:prstGeom>
          <a:solidFill>
            <a:srgbClr val="65A9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3203848" y="1779662"/>
            <a:ext cx="2736304" cy="2592288"/>
          </a:xfrm>
          <a:prstGeom prst="rect">
            <a:avLst/>
          </a:prstGeom>
          <a:solidFill>
            <a:srgbClr val="25B7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6084168" y="1779662"/>
            <a:ext cx="2592288" cy="2592288"/>
          </a:xfrm>
          <a:prstGeom prst="rect">
            <a:avLst/>
          </a:prstGeom>
          <a:solidFill>
            <a:srgbClr val="8DC5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모서리가 둥근 직사각형 1"/>
          <p:cNvSpPr/>
          <p:nvPr/>
        </p:nvSpPr>
        <p:spPr>
          <a:xfrm>
            <a:off x="548606" y="2657339"/>
            <a:ext cx="576064" cy="2160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8" name="그림 1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6822334" y="574784"/>
            <a:ext cx="1854122" cy="1018806"/>
          </a:xfrm>
          <a:prstGeom prst="rect">
            <a:avLst/>
          </a:prstGeom>
        </p:spPr>
      </p:pic>
      <p:sp>
        <p:nvSpPr>
          <p:cNvPr id="19" name="모서리가 둥근 직사각형 18"/>
          <p:cNvSpPr/>
          <p:nvPr/>
        </p:nvSpPr>
        <p:spPr>
          <a:xfrm>
            <a:off x="537484" y="3025763"/>
            <a:ext cx="576064" cy="2160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3324805" y="2621123"/>
            <a:ext cx="576064" cy="2160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모서리가 둥근 직사각형 20"/>
          <p:cNvSpPr/>
          <p:nvPr/>
        </p:nvSpPr>
        <p:spPr>
          <a:xfrm>
            <a:off x="3324805" y="2969908"/>
            <a:ext cx="576064" cy="2160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모서리가 둥근 직사각형 21"/>
          <p:cNvSpPr/>
          <p:nvPr/>
        </p:nvSpPr>
        <p:spPr>
          <a:xfrm>
            <a:off x="3324805" y="3338332"/>
            <a:ext cx="576064" cy="2160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모서리가 둥근 직사각형 22"/>
          <p:cNvSpPr/>
          <p:nvPr/>
        </p:nvSpPr>
        <p:spPr>
          <a:xfrm>
            <a:off x="6169757" y="2623882"/>
            <a:ext cx="576064" cy="2160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모서리가 둥근 직사각형 23"/>
          <p:cNvSpPr/>
          <p:nvPr/>
        </p:nvSpPr>
        <p:spPr>
          <a:xfrm>
            <a:off x="6169757" y="2990169"/>
            <a:ext cx="576064" cy="2160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모서리가 둥근 직사각형 24"/>
          <p:cNvSpPr/>
          <p:nvPr/>
        </p:nvSpPr>
        <p:spPr>
          <a:xfrm>
            <a:off x="6169757" y="3562011"/>
            <a:ext cx="576064" cy="21602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05584" y="1702630"/>
            <a:ext cx="2664296" cy="1577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" dirty="0" smtClean="0">
              <a:solidFill>
                <a:schemeClr val="bg1"/>
              </a:solidFill>
              <a:latin typeface="바탕"/>
              <a:ea typeface="바탕"/>
            </a:endParaRPr>
          </a:p>
          <a:p>
            <a:pPr>
              <a:lnSpc>
                <a:spcPct val="150000"/>
              </a:lnSpc>
            </a:pPr>
            <a:r>
              <a:rPr lang="en-US" altLang="ko-KR" sz="3200" dirty="0" smtClean="0">
                <a:latin typeface="바탕"/>
                <a:ea typeface="바탕"/>
              </a:rPr>
              <a:t>Ⅰ</a:t>
            </a:r>
            <a:r>
              <a:rPr lang="ko-KR" altLang="en-US" sz="1400" dirty="0" smtClean="0">
                <a:latin typeface="바탕"/>
                <a:ea typeface="바탕"/>
              </a:rPr>
              <a:t> </a:t>
            </a:r>
            <a:r>
              <a:rPr lang="ko-KR" altLang="en-US" sz="1400" b="1" dirty="0" smtClean="0">
                <a:latin typeface="바탕"/>
                <a:ea typeface="바탕"/>
              </a:rPr>
              <a:t>고교학점제의 이해</a:t>
            </a:r>
            <a:endParaRPr lang="en-US" altLang="ko-KR" sz="1400" b="1" dirty="0" smtClean="0">
              <a:latin typeface="바탕"/>
              <a:ea typeface="바탕"/>
            </a:endParaRPr>
          </a:p>
          <a:p>
            <a:pPr>
              <a:lnSpc>
                <a:spcPct val="150000"/>
              </a:lnSpc>
            </a:pPr>
            <a:endParaRPr lang="en-US" altLang="ko-KR" sz="600" dirty="0" smtClean="0">
              <a:latin typeface="바탕"/>
              <a:ea typeface="바탕"/>
            </a:endParaRPr>
          </a:p>
          <a:p>
            <a:r>
              <a:rPr lang="ko-KR" altLang="en-US" sz="1400" dirty="0" smtClean="0">
                <a:solidFill>
                  <a:schemeClr val="tx2"/>
                </a:solidFill>
                <a:latin typeface="바탕"/>
                <a:ea typeface="바탕"/>
              </a:rPr>
              <a:t> </a:t>
            </a:r>
            <a:r>
              <a:rPr lang="ko-KR" altLang="en-US" sz="1200" b="1" dirty="0" smtClean="0">
                <a:latin typeface="바탕"/>
                <a:ea typeface="바탕"/>
              </a:rPr>
              <a:t>활동 </a:t>
            </a:r>
            <a:r>
              <a:rPr lang="en-US" altLang="ko-KR" sz="1200" b="1" dirty="0" smtClean="0">
                <a:latin typeface="바탕"/>
                <a:ea typeface="바탕"/>
              </a:rPr>
              <a:t>01  </a:t>
            </a:r>
            <a:r>
              <a:rPr lang="ko-KR" altLang="en-US" sz="1200" b="1" dirty="0" smtClean="0">
                <a:latin typeface="바탕"/>
                <a:ea typeface="바탕"/>
              </a:rPr>
              <a:t>고교학점제 </a:t>
            </a:r>
            <a:r>
              <a:rPr lang="ko-KR" altLang="en-US" sz="1200" b="1" dirty="0" err="1" smtClean="0">
                <a:latin typeface="바탕"/>
                <a:ea typeface="바탕"/>
              </a:rPr>
              <a:t>뽀개기</a:t>
            </a:r>
            <a:endParaRPr lang="en-US" altLang="ko-KR" sz="1200" b="1" dirty="0" smtClean="0">
              <a:latin typeface="바탕"/>
              <a:ea typeface="바탕"/>
            </a:endParaRPr>
          </a:p>
          <a:p>
            <a:endParaRPr lang="en-US" altLang="ko-KR" sz="1200" b="1" dirty="0" smtClean="0">
              <a:latin typeface="바탕"/>
              <a:ea typeface="바탕"/>
            </a:endParaRPr>
          </a:p>
          <a:p>
            <a:r>
              <a:rPr lang="ko-KR" altLang="en-US" sz="1200" dirty="0" smtClean="0">
                <a:latin typeface="바탕"/>
                <a:ea typeface="바탕"/>
              </a:rPr>
              <a:t> </a:t>
            </a:r>
            <a:r>
              <a:rPr lang="ko-KR" altLang="en-US" sz="1200" b="1" dirty="0" smtClean="0">
                <a:latin typeface="바탕"/>
                <a:ea typeface="바탕"/>
              </a:rPr>
              <a:t>활동 </a:t>
            </a:r>
            <a:r>
              <a:rPr lang="en-US" altLang="ko-KR" sz="1200" b="1" dirty="0" smtClean="0">
                <a:latin typeface="바탕"/>
                <a:ea typeface="바탕"/>
              </a:rPr>
              <a:t>02  </a:t>
            </a:r>
            <a:r>
              <a:rPr lang="ko-KR" altLang="en-US" sz="1200" b="1" dirty="0" smtClean="0">
                <a:latin typeface="바탕"/>
                <a:ea typeface="바탕"/>
              </a:rPr>
              <a:t>진로 선택 과목 알아보기</a:t>
            </a:r>
            <a:endParaRPr lang="ko-KR" altLang="en-US" sz="1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239016" y="1707654"/>
            <a:ext cx="27103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latin typeface="바탕"/>
                <a:ea typeface="바탕"/>
              </a:rPr>
              <a:t>Ⅱ</a:t>
            </a:r>
            <a:r>
              <a:rPr lang="ko-KR" altLang="en-US" sz="1400" b="1" dirty="0" smtClean="0">
                <a:latin typeface="바탕"/>
                <a:ea typeface="바탕"/>
              </a:rPr>
              <a:t> 진로 탐색과 설계</a:t>
            </a:r>
            <a:endParaRPr lang="en-US" altLang="ko-KR" sz="2000" b="1" dirty="0" smtClean="0">
              <a:latin typeface="바탕"/>
              <a:ea typeface="바탕"/>
            </a:endParaRPr>
          </a:p>
          <a:p>
            <a:pPr>
              <a:lnSpc>
                <a:spcPct val="150000"/>
              </a:lnSpc>
            </a:pPr>
            <a:endParaRPr lang="en-US" altLang="ko-KR" sz="600" dirty="0" smtClean="0">
              <a:latin typeface="바탕"/>
              <a:ea typeface="바탕"/>
            </a:endParaRPr>
          </a:p>
          <a:p>
            <a:r>
              <a:rPr lang="ko-KR" altLang="en-US" sz="1200" b="1" dirty="0" smtClean="0">
                <a:latin typeface="바탕"/>
                <a:ea typeface="바탕"/>
              </a:rPr>
              <a:t>활동 </a:t>
            </a:r>
            <a:r>
              <a:rPr lang="en-US" altLang="ko-KR" sz="1200" b="1" dirty="0" smtClean="0">
                <a:latin typeface="바탕"/>
                <a:ea typeface="바탕"/>
              </a:rPr>
              <a:t>03   </a:t>
            </a:r>
            <a:r>
              <a:rPr lang="ko-KR" altLang="en-US" sz="1200" b="1" dirty="0" smtClean="0">
                <a:latin typeface="바탕"/>
                <a:ea typeface="바탕"/>
              </a:rPr>
              <a:t>직업 적성 검사 분석하기</a:t>
            </a:r>
            <a:endParaRPr lang="en-US" altLang="ko-KR" sz="1200" b="1" dirty="0" smtClean="0">
              <a:latin typeface="바탕"/>
              <a:ea typeface="바탕"/>
            </a:endParaRPr>
          </a:p>
          <a:p>
            <a:endParaRPr lang="en-US" altLang="ko-KR" sz="1200" dirty="0" smtClean="0">
              <a:latin typeface="바탕"/>
              <a:ea typeface="바탕"/>
            </a:endParaRPr>
          </a:p>
          <a:p>
            <a:r>
              <a:rPr lang="ko-KR" altLang="en-US" sz="1200" b="1" dirty="0" smtClean="0">
                <a:latin typeface="바탕"/>
                <a:ea typeface="바탕"/>
              </a:rPr>
              <a:t>활동 </a:t>
            </a:r>
            <a:r>
              <a:rPr lang="en-US" altLang="ko-KR" sz="1200" b="1" dirty="0" smtClean="0">
                <a:latin typeface="바탕"/>
                <a:ea typeface="바탕"/>
              </a:rPr>
              <a:t>04   </a:t>
            </a:r>
            <a:r>
              <a:rPr lang="ko-KR" altLang="en-US" sz="1200" b="1" dirty="0" smtClean="0">
                <a:latin typeface="바탕"/>
                <a:ea typeface="바탕"/>
              </a:rPr>
              <a:t>나의 희망 진로 점검하기</a:t>
            </a:r>
            <a:endParaRPr lang="en-US" altLang="ko-KR" sz="1200" b="1" dirty="0" smtClean="0">
              <a:latin typeface="바탕"/>
              <a:ea typeface="바탕"/>
            </a:endParaRPr>
          </a:p>
          <a:p>
            <a:r>
              <a:rPr lang="en-US" altLang="ko-KR" sz="1200" dirty="0">
                <a:latin typeface="바탕"/>
                <a:ea typeface="바탕"/>
              </a:rPr>
              <a:t> </a:t>
            </a:r>
            <a:endParaRPr lang="en-US" altLang="ko-KR" sz="1200" dirty="0" smtClean="0">
              <a:latin typeface="바탕"/>
              <a:ea typeface="바탕"/>
            </a:endParaRPr>
          </a:p>
          <a:p>
            <a:r>
              <a:rPr lang="ko-KR" altLang="en-US" sz="1200" b="1" dirty="0" smtClean="0">
                <a:latin typeface="바탕"/>
                <a:ea typeface="바탕"/>
              </a:rPr>
              <a:t>활동 </a:t>
            </a:r>
            <a:r>
              <a:rPr lang="en-US" altLang="ko-KR" sz="1200" b="1" dirty="0" smtClean="0">
                <a:latin typeface="바탕"/>
                <a:ea typeface="바탕"/>
              </a:rPr>
              <a:t>05   </a:t>
            </a:r>
            <a:r>
              <a:rPr lang="ko-KR" altLang="en-US" sz="1200" b="1" dirty="0" smtClean="0">
                <a:latin typeface="바탕"/>
                <a:ea typeface="바탕"/>
              </a:rPr>
              <a:t>희망 진로에 따른 학과</a:t>
            </a:r>
            <a:endParaRPr lang="en-US" altLang="ko-KR" sz="1200" b="1" dirty="0" smtClean="0">
              <a:latin typeface="바탕"/>
              <a:ea typeface="바탕"/>
            </a:endParaRPr>
          </a:p>
          <a:p>
            <a:r>
              <a:rPr lang="en-US" altLang="ko-KR" sz="300" b="1" dirty="0">
                <a:latin typeface="바탕"/>
                <a:ea typeface="바탕"/>
              </a:rPr>
              <a:t> </a:t>
            </a:r>
            <a:r>
              <a:rPr lang="en-US" altLang="ko-KR" sz="300" b="1" dirty="0" smtClean="0">
                <a:latin typeface="바탕"/>
                <a:ea typeface="바탕"/>
              </a:rPr>
              <a:t>          </a:t>
            </a:r>
            <a:r>
              <a:rPr lang="ko-KR" altLang="en-US" sz="300" b="1" dirty="0" smtClean="0">
                <a:latin typeface="바탕"/>
                <a:ea typeface="바탕"/>
              </a:rPr>
              <a:t>   </a:t>
            </a:r>
            <a:endParaRPr lang="en-US" altLang="ko-KR" sz="300" b="1" dirty="0" smtClean="0">
              <a:latin typeface="바탕"/>
              <a:ea typeface="바탕"/>
            </a:endParaRPr>
          </a:p>
          <a:p>
            <a:r>
              <a:rPr lang="ko-KR" altLang="en-US" sz="1200" b="1" dirty="0" smtClean="0">
                <a:latin typeface="바탕"/>
                <a:ea typeface="바탕"/>
              </a:rPr>
              <a:t>              탐색하기</a:t>
            </a:r>
            <a:endParaRPr lang="ko-KR" altLang="en-US" sz="1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094216" y="1707654"/>
            <a:ext cx="25922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dirty="0" smtClean="0">
                <a:latin typeface="바탕"/>
                <a:ea typeface="바탕"/>
              </a:rPr>
              <a:t>Ⅲ</a:t>
            </a:r>
            <a:r>
              <a:rPr lang="ko-KR" altLang="en-US" sz="1400" dirty="0" smtClean="0">
                <a:latin typeface="바탕"/>
                <a:ea typeface="바탕"/>
              </a:rPr>
              <a:t>  </a:t>
            </a:r>
            <a:r>
              <a:rPr lang="ko-KR" altLang="en-US" sz="1400" b="1" dirty="0" smtClean="0">
                <a:latin typeface="바탕"/>
                <a:ea typeface="바탕"/>
              </a:rPr>
              <a:t>학교생</a:t>
            </a:r>
            <a:r>
              <a:rPr lang="ko-KR" altLang="en-US" sz="1400" b="1" dirty="0">
                <a:latin typeface="바탕"/>
                <a:ea typeface="바탕"/>
              </a:rPr>
              <a:t>활</a:t>
            </a:r>
            <a:r>
              <a:rPr lang="ko-KR" altLang="en-US" sz="1400" b="1" dirty="0" smtClean="0">
                <a:latin typeface="바탕"/>
                <a:ea typeface="바탕"/>
              </a:rPr>
              <a:t>과 학업 설계</a:t>
            </a:r>
            <a:endParaRPr lang="en-US" altLang="ko-KR" sz="2000" b="1" dirty="0" smtClean="0">
              <a:latin typeface="바탕"/>
              <a:ea typeface="바탕"/>
            </a:endParaRPr>
          </a:p>
          <a:p>
            <a:pPr>
              <a:lnSpc>
                <a:spcPct val="150000"/>
              </a:lnSpc>
            </a:pPr>
            <a:endParaRPr lang="en-US" altLang="ko-KR" sz="600" dirty="0" smtClean="0">
              <a:latin typeface="바탕"/>
              <a:ea typeface="바탕"/>
            </a:endParaRPr>
          </a:p>
          <a:p>
            <a:r>
              <a:rPr lang="ko-KR" altLang="en-US" sz="1200" b="1" dirty="0" smtClean="0">
                <a:latin typeface="바탕"/>
                <a:ea typeface="바탕"/>
              </a:rPr>
              <a:t>활동 </a:t>
            </a:r>
            <a:r>
              <a:rPr lang="en-US" altLang="ko-KR" sz="1200" b="1" dirty="0" smtClean="0">
                <a:latin typeface="바탕"/>
                <a:ea typeface="바탕"/>
              </a:rPr>
              <a:t>06   </a:t>
            </a:r>
            <a:r>
              <a:rPr lang="ko-KR" altLang="en-US" sz="1200" b="1" dirty="0" smtClean="0">
                <a:latin typeface="바탕"/>
                <a:ea typeface="바탕"/>
              </a:rPr>
              <a:t>나만의 교육과정 만들기</a:t>
            </a:r>
            <a:endParaRPr lang="en-US" altLang="ko-KR" sz="1200" b="1" dirty="0" smtClean="0">
              <a:latin typeface="바탕"/>
              <a:ea typeface="바탕"/>
            </a:endParaRPr>
          </a:p>
          <a:p>
            <a:r>
              <a:rPr lang="ko-KR" altLang="en-US" sz="1200" dirty="0" smtClean="0">
                <a:latin typeface="바탕"/>
                <a:ea typeface="바탕"/>
              </a:rPr>
              <a:t> </a:t>
            </a:r>
            <a:endParaRPr lang="en-US" altLang="ko-KR" sz="1200" dirty="0" smtClean="0">
              <a:latin typeface="바탕"/>
              <a:ea typeface="바탕"/>
            </a:endParaRPr>
          </a:p>
          <a:p>
            <a:r>
              <a:rPr lang="ko-KR" altLang="en-US" sz="1200" b="1" dirty="0" smtClean="0">
                <a:latin typeface="바탕"/>
                <a:ea typeface="바탕"/>
              </a:rPr>
              <a:t>활동 </a:t>
            </a:r>
            <a:r>
              <a:rPr lang="en-US" altLang="ko-KR" sz="1200" b="1" dirty="0" smtClean="0">
                <a:latin typeface="바탕"/>
                <a:ea typeface="바탕"/>
              </a:rPr>
              <a:t>07   </a:t>
            </a:r>
            <a:r>
              <a:rPr lang="ko-KR" altLang="en-US" sz="1200" b="1" dirty="0" smtClean="0">
                <a:latin typeface="바탕"/>
                <a:ea typeface="바탕"/>
              </a:rPr>
              <a:t>나의 학교생활 계획서 </a:t>
            </a:r>
            <a:endParaRPr lang="en-US" altLang="ko-KR" sz="1200" b="1" dirty="0" smtClean="0">
              <a:latin typeface="바탕"/>
              <a:ea typeface="바탕"/>
            </a:endParaRPr>
          </a:p>
          <a:p>
            <a:r>
              <a:rPr lang="en-US" altLang="ko-KR" sz="300" b="1" dirty="0">
                <a:latin typeface="바탕"/>
                <a:ea typeface="바탕"/>
              </a:rPr>
              <a:t> </a:t>
            </a:r>
            <a:r>
              <a:rPr lang="en-US" altLang="ko-KR" sz="300" b="1" dirty="0" smtClean="0">
                <a:latin typeface="바탕"/>
                <a:ea typeface="바탕"/>
              </a:rPr>
              <a:t>             </a:t>
            </a:r>
          </a:p>
          <a:p>
            <a:r>
              <a:rPr lang="en-US" altLang="ko-KR" sz="1200" b="1" dirty="0">
                <a:latin typeface="바탕"/>
                <a:ea typeface="바탕"/>
              </a:rPr>
              <a:t> </a:t>
            </a:r>
            <a:r>
              <a:rPr lang="en-US" altLang="ko-KR" sz="1200" b="1" dirty="0" smtClean="0">
                <a:latin typeface="바탕"/>
                <a:ea typeface="바탕"/>
              </a:rPr>
              <a:t>             </a:t>
            </a:r>
            <a:r>
              <a:rPr lang="ko-KR" altLang="en-US" sz="1200" b="1" dirty="0" smtClean="0">
                <a:latin typeface="바탕"/>
                <a:ea typeface="바탕"/>
              </a:rPr>
              <a:t>작성하기</a:t>
            </a:r>
            <a:endParaRPr lang="en-US" altLang="ko-KR" sz="1200" b="1" dirty="0" smtClean="0">
              <a:latin typeface="바탕"/>
              <a:ea typeface="바탕"/>
            </a:endParaRPr>
          </a:p>
          <a:p>
            <a:r>
              <a:rPr lang="en-US" altLang="ko-KR" sz="1200" dirty="0">
                <a:latin typeface="바탕"/>
                <a:ea typeface="바탕"/>
              </a:rPr>
              <a:t> </a:t>
            </a:r>
            <a:endParaRPr lang="en-US" altLang="ko-KR" sz="1200" dirty="0" smtClean="0">
              <a:latin typeface="바탕"/>
              <a:ea typeface="바탕"/>
            </a:endParaRPr>
          </a:p>
          <a:p>
            <a:r>
              <a:rPr lang="ko-KR" altLang="en-US" sz="1200" b="1" dirty="0" smtClean="0">
                <a:latin typeface="바탕"/>
                <a:ea typeface="바탕"/>
              </a:rPr>
              <a:t>활동 </a:t>
            </a:r>
            <a:r>
              <a:rPr lang="en-US" altLang="ko-KR" sz="1200" b="1" dirty="0" smtClean="0">
                <a:latin typeface="바탕"/>
                <a:ea typeface="바탕"/>
              </a:rPr>
              <a:t>08   </a:t>
            </a:r>
            <a:r>
              <a:rPr lang="ko-KR" altLang="en-US" sz="1200" b="1" dirty="0" smtClean="0">
                <a:latin typeface="바탕"/>
                <a:ea typeface="바탕"/>
              </a:rPr>
              <a:t>나만의 루틴 만들기</a:t>
            </a:r>
            <a:endParaRPr lang="ko-KR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55203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02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선택 과목 알아보기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3382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관심 있는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진로 선택 과목 </a:t>
            </a:r>
            <a:r>
              <a:rPr lang="ko-KR" altLang="en-US" sz="1400" dirty="0" smtClean="0">
                <a:latin typeface="+mn-ea"/>
              </a:rPr>
              <a:t>선정하기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2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모서리가 둥근 직사각형 13"/>
          <p:cNvSpPr/>
          <p:nvPr/>
        </p:nvSpPr>
        <p:spPr>
          <a:xfrm>
            <a:off x="935596" y="1566284"/>
            <a:ext cx="3312368" cy="2952328"/>
          </a:xfrm>
          <a:prstGeom prst="roundRect">
            <a:avLst>
              <a:gd name="adj" fmla="val 6194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1124000" y="1711918"/>
            <a:ext cx="2943944" cy="423664"/>
          </a:xfrm>
          <a:prstGeom prst="roundRect">
            <a:avLst>
              <a:gd name="adj" fmla="val 6194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064080" y="2214356"/>
            <a:ext cx="1619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u="heavy" dirty="0" smtClean="0">
                <a:uFill>
                  <a:solidFill>
                    <a:schemeClr val="accent4"/>
                  </a:solidFill>
                </a:uFill>
                <a:latin typeface="바탕" panose="02030600000101010101" pitchFamily="18" charset="-127"/>
                <a:ea typeface="바탕" panose="02030600000101010101" pitchFamily="18" charset="-127"/>
              </a:rPr>
              <a:t>관심이 가는 이유</a:t>
            </a:r>
            <a:endParaRPr lang="ko-KR" altLang="en-US" sz="1400" b="1" u="heavy" dirty="0">
              <a:uFill>
                <a:solidFill>
                  <a:schemeClr val="accent4"/>
                </a:solidFill>
              </a:u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1115616" y="1711918"/>
            <a:ext cx="934472" cy="416898"/>
          </a:xfrm>
          <a:prstGeom prst="roundRect">
            <a:avLst>
              <a:gd name="adj" fmla="val 6194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17248" y="1776211"/>
            <a:ext cx="1078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과목명 </a:t>
            </a:r>
            <a:r>
              <a:rPr lang="ko-KR" altLang="en-US" sz="1400" b="1" dirty="0" smtClean="0">
                <a:solidFill>
                  <a:schemeClr val="accent4"/>
                </a:solidFill>
              </a:rPr>
              <a:t>①</a:t>
            </a:r>
            <a:endParaRPr lang="ko-KR" altLang="en-US" sz="1400" b="1" dirty="0">
              <a:solidFill>
                <a:schemeClr val="accent4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4947572" y="1559870"/>
            <a:ext cx="3276364" cy="2952328"/>
          </a:xfrm>
          <a:prstGeom prst="roundRect">
            <a:avLst>
              <a:gd name="adj" fmla="val 6194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모서리가 둥근 직사각형 34"/>
          <p:cNvSpPr/>
          <p:nvPr/>
        </p:nvSpPr>
        <p:spPr>
          <a:xfrm>
            <a:off x="5113782" y="1711918"/>
            <a:ext cx="2943944" cy="423664"/>
          </a:xfrm>
          <a:prstGeom prst="roundRect">
            <a:avLst>
              <a:gd name="adj" fmla="val 6194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모서리가 둥근 직사각형 35"/>
          <p:cNvSpPr/>
          <p:nvPr/>
        </p:nvSpPr>
        <p:spPr>
          <a:xfrm>
            <a:off x="5116706" y="1728927"/>
            <a:ext cx="934472" cy="416898"/>
          </a:xfrm>
          <a:prstGeom prst="roundRect">
            <a:avLst>
              <a:gd name="adj" fmla="val 6194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5128282" y="1783487"/>
            <a:ext cx="1078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과목명 </a:t>
            </a:r>
            <a:r>
              <a:rPr lang="ko-KR" altLang="en-US" sz="1400" b="1" dirty="0" smtClean="0">
                <a:solidFill>
                  <a:srgbClr val="7030A0"/>
                </a:solidFill>
              </a:rPr>
              <a:t>②</a:t>
            </a:r>
            <a:endParaRPr lang="ko-KR" altLang="en-US" sz="1400" b="1" dirty="0">
              <a:solidFill>
                <a:srgbClr val="7030A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76056" y="2211710"/>
            <a:ext cx="1619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u="heavy" dirty="0" smtClean="0">
                <a:uFill>
                  <a:solidFill>
                    <a:schemeClr val="accent4"/>
                  </a:solidFill>
                </a:uFill>
                <a:latin typeface="바탕" panose="02030600000101010101" pitchFamily="18" charset="-127"/>
                <a:ea typeface="바탕" panose="02030600000101010101" pitchFamily="18" charset="-127"/>
              </a:rPr>
              <a:t>관심이 가는 이유</a:t>
            </a:r>
            <a:endParaRPr lang="ko-KR" altLang="en-US" sz="1400" b="1" u="heavy" dirty="0">
              <a:uFill>
                <a:solidFill>
                  <a:schemeClr val="accent4"/>
                </a:solidFill>
              </a:u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9" name="모서리가 둥근 직사각형 8"/>
          <p:cNvSpPr/>
          <p:nvPr/>
        </p:nvSpPr>
        <p:spPr>
          <a:xfrm>
            <a:off x="6823883" y="452017"/>
            <a:ext cx="1852573" cy="83154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7020272" y="483518"/>
            <a:ext cx="167804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000" b="1" dirty="0" err="1" smtClean="0"/>
              <a:t>꿈잡이</a:t>
            </a:r>
            <a:r>
              <a:rPr lang="ko-KR" altLang="en-US" sz="1000" b="1" dirty="0" smtClean="0"/>
              <a:t> 정보</a:t>
            </a:r>
            <a:r>
              <a:rPr lang="ko-KR" altLang="en-US" sz="1000" b="1" dirty="0" smtClean="0">
                <a:solidFill>
                  <a:srgbClr val="FF0000"/>
                </a:solidFill>
              </a:rPr>
              <a:t>①</a:t>
            </a:r>
            <a:r>
              <a:rPr lang="en-US" altLang="ko-KR" sz="1000" b="1" dirty="0" smtClean="0"/>
              <a:t>(50</a:t>
            </a:r>
            <a:r>
              <a:rPr lang="ko-KR" altLang="en-US" sz="1000" b="1" dirty="0" smtClean="0"/>
              <a:t>쪽</a:t>
            </a:r>
            <a:r>
              <a:rPr lang="en-US" altLang="ko-KR" sz="1000" b="1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ko-KR" altLang="en-US" sz="1000" b="1" dirty="0" err="1" smtClean="0"/>
              <a:t>꿈잡이</a:t>
            </a:r>
            <a:r>
              <a:rPr lang="ko-KR" altLang="en-US" sz="1000" b="1" dirty="0" smtClean="0"/>
              <a:t> 정보</a:t>
            </a:r>
            <a:r>
              <a:rPr lang="ko-KR" altLang="en-US" sz="1000" b="1" dirty="0" smtClean="0">
                <a:solidFill>
                  <a:srgbClr val="FF0000"/>
                </a:solidFill>
              </a:rPr>
              <a:t>⑪</a:t>
            </a:r>
            <a:r>
              <a:rPr lang="en-US" altLang="ko-KR" sz="1000" b="1" dirty="0" smtClean="0"/>
              <a:t>(64~68</a:t>
            </a:r>
            <a:r>
              <a:rPr lang="ko-KR" altLang="en-US" sz="1000" b="1" dirty="0" smtClean="0"/>
              <a:t>쪽</a:t>
            </a:r>
            <a:r>
              <a:rPr lang="en-US" altLang="ko-KR" sz="1000" b="1" dirty="0" smtClean="0"/>
              <a:t>)</a:t>
            </a:r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pPr algn="just">
              <a:lnSpc>
                <a:spcPct val="150000"/>
              </a:lnSpc>
            </a:pPr>
            <a:r>
              <a:rPr lang="ko-KR" altLang="en-US" sz="1000" b="1" dirty="0" smtClean="0"/>
              <a:t>참고</a:t>
            </a:r>
            <a:endParaRPr lang="ko-KR" altLang="en-US" sz="1000" b="1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1911" y="498109"/>
            <a:ext cx="640010" cy="64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01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모서리가 둥근 직사각형 19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02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선택 과목 알아보기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3382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관심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있는 진로 선택 과목 </a:t>
            </a:r>
            <a:r>
              <a:rPr lang="ko-KR" altLang="en-US" sz="1400" dirty="0" smtClean="0">
                <a:latin typeface="+mn-ea"/>
              </a:rPr>
              <a:t>선정하기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2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모서리가 둥근 직사각형 13"/>
          <p:cNvSpPr/>
          <p:nvPr/>
        </p:nvSpPr>
        <p:spPr>
          <a:xfrm>
            <a:off x="935596" y="1566284"/>
            <a:ext cx="3312368" cy="2952328"/>
          </a:xfrm>
          <a:prstGeom prst="roundRect">
            <a:avLst>
              <a:gd name="adj" fmla="val 6194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1124000" y="1711918"/>
            <a:ext cx="2943944" cy="423664"/>
          </a:xfrm>
          <a:prstGeom prst="roundRect">
            <a:avLst>
              <a:gd name="adj" fmla="val 6194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064080" y="2214356"/>
            <a:ext cx="1619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u="heavy" dirty="0" smtClean="0">
                <a:uFill>
                  <a:solidFill>
                    <a:schemeClr val="accent4"/>
                  </a:solidFill>
                </a:uFill>
                <a:latin typeface="바탕" panose="02030600000101010101" pitchFamily="18" charset="-127"/>
                <a:ea typeface="바탕" panose="02030600000101010101" pitchFamily="18" charset="-127"/>
              </a:rPr>
              <a:t>관심이 가는 이유</a:t>
            </a:r>
            <a:endParaRPr lang="ko-KR" altLang="en-US" sz="1400" b="1" u="heavy" dirty="0">
              <a:uFill>
                <a:solidFill>
                  <a:schemeClr val="accent4"/>
                </a:solidFill>
              </a:u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1115616" y="1711918"/>
            <a:ext cx="934472" cy="416898"/>
          </a:xfrm>
          <a:prstGeom prst="roundRect">
            <a:avLst>
              <a:gd name="adj" fmla="val 6194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17248" y="1776211"/>
            <a:ext cx="1078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과목명 </a:t>
            </a:r>
            <a:r>
              <a:rPr lang="ko-KR" altLang="en-US" sz="1400" b="1" dirty="0" smtClean="0">
                <a:solidFill>
                  <a:schemeClr val="accent4"/>
                </a:solidFill>
              </a:rPr>
              <a:t>①</a:t>
            </a:r>
            <a:endParaRPr lang="ko-KR" altLang="en-US" sz="1400" b="1" dirty="0">
              <a:solidFill>
                <a:schemeClr val="accent4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4947572" y="1559870"/>
            <a:ext cx="3276364" cy="2952328"/>
          </a:xfrm>
          <a:prstGeom prst="roundRect">
            <a:avLst>
              <a:gd name="adj" fmla="val 6194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모서리가 둥근 직사각형 34"/>
          <p:cNvSpPr/>
          <p:nvPr/>
        </p:nvSpPr>
        <p:spPr>
          <a:xfrm>
            <a:off x="5113782" y="1711918"/>
            <a:ext cx="2943944" cy="423664"/>
          </a:xfrm>
          <a:prstGeom prst="roundRect">
            <a:avLst>
              <a:gd name="adj" fmla="val 6194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모서리가 둥근 직사각형 35"/>
          <p:cNvSpPr/>
          <p:nvPr/>
        </p:nvSpPr>
        <p:spPr>
          <a:xfrm>
            <a:off x="5116706" y="1728927"/>
            <a:ext cx="934472" cy="416898"/>
          </a:xfrm>
          <a:prstGeom prst="roundRect">
            <a:avLst>
              <a:gd name="adj" fmla="val 6194"/>
            </a:avLst>
          </a:prstGeom>
          <a:solidFill>
            <a:schemeClr val="accent5">
              <a:lumMod val="40000"/>
              <a:lumOff val="6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/>
          <p:cNvSpPr txBox="1"/>
          <p:nvPr/>
        </p:nvSpPr>
        <p:spPr>
          <a:xfrm>
            <a:off x="5128282" y="1783487"/>
            <a:ext cx="10784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smtClean="0"/>
              <a:t>과목명 </a:t>
            </a:r>
            <a:r>
              <a:rPr lang="ko-KR" altLang="en-US" sz="1400" b="1" dirty="0" smtClean="0">
                <a:solidFill>
                  <a:srgbClr val="7030A0"/>
                </a:solidFill>
              </a:rPr>
              <a:t>②</a:t>
            </a:r>
            <a:endParaRPr lang="ko-KR" altLang="en-US" sz="1400" b="1" dirty="0">
              <a:solidFill>
                <a:srgbClr val="7030A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76056" y="2211710"/>
            <a:ext cx="1619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u="heavy" dirty="0" smtClean="0">
                <a:uFill>
                  <a:solidFill>
                    <a:schemeClr val="accent4"/>
                  </a:solidFill>
                </a:uFill>
                <a:latin typeface="바탕" panose="02030600000101010101" pitchFamily="18" charset="-127"/>
                <a:ea typeface="바탕" panose="02030600000101010101" pitchFamily="18" charset="-127"/>
              </a:rPr>
              <a:t>관심이 가는 이유</a:t>
            </a:r>
            <a:endParaRPr lang="ko-KR" altLang="en-US" sz="1400" b="1" u="heavy" dirty="0">
              <a:uFill>
                <a:solidFill>
                  <a:schemeClr val="accent4"/>
                </a:solidFill>
              </a:u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2155532" y="1746137"/>
            <a:ext cx="1763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사회문제 탐구</a:t>
            </a:r>
            <a:endParaRPr lang="ko-KR" altLang="en-US" sz="16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93248" y="1751192"/>
            <a:ext cx="1763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창의 경영</a:t>
            </a:r>
            <a:endParaRPr lang="ko-KR" altLang="en-US" sz="16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6823883" y="452017"/>
            <a:ext cx="1852573" cy="83154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TextBox 39"/>
          <p:cNvSpPr txBox="1"/>
          <p:nvPr/>
        </p:nvSpPr>
        <p:spPr>
          <a:xfrm>
            <a:off x="7020272" y="483518"/>
            <a:ext cx="167804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000" b="1" dirty="0" err="1" smtClean="0"/>
              <a:t>꿈잡이</a:t>
            </a:r>
            <a:r>
              <a:rPr lang="ko-KR" altLang="en-US" sz="1000" b="1" dirty="0" smtClean="0"/>
              <a:t> 정보</a:t>
            </a:r>
            <a:r>
              <a:rPr lang="ko-KR" altLang="en-US" sz="1000" b="1" dirty="0" smtClean="0">
                <a:solidFill>
                  <a:srgbClr val="FF0000"/>
                </a:solidFill>
              </a:rPr>
              <a:t>①</a:t>
            </a:r>
            <a:r>
              <a:rPr lang="en-US" altLang="ko-KR" sz="1000" b="1" dirty="0" smtClean="0"/>
              <a:t>(50</a:t>
            </a:r>
            <a:r>
              <a:rPr lang="ko-KR" altLang="en-US" sz="1000" b="1" dirty="0" smtClean="0"/>
              <a:t>쪽</a:t>
            </a:r>
            <a:r>
              <a:rPr lang="en-US" altLang="ko-KR" sz="1000" b="1" dirty="0" smtClean="0"/>
              <a:t>)</a:t>
            </a:r>
          </a:p>
          <a:p>
            <a:pPr algn="just">
              <a:lnSpc>
                <a:spcPct val="150000"/>
              </a:lnSpc>
            </a:pPr>
            <a:r>
              <a:rPr lang="ko-KR" altLang="en-US" sz="1000" b="1" dirty="0" err="1" smtClean="0"/>
              <a:t>꿈잡이</a:t>
            </a:r>
            <a:r>
              <a:rPr lang="ko-KR" altLang="en-US" sz="1000" b="1" dirty="0" smtClean="0"/>
              <a:t> 정보</a:t>
            </a:r>
            <a:r>
              <a:rPr lang="ko-KR" altLang="en-US" sz="1000" b="1" dirty="0" smtClean="0">
                <a:solidFill>
                  <a:srgbClr val="FF0000"/>
                </a:solidFill>
              </a:rPr>
              <a:t>⑪</a:t>
            </a:r>
            <a:r>
              <a:rPr lang="en-US" altLang="ko-KR" sz="1000" b="1" dirty="0" smtClean="0"/>
              <a:t>(64~68</a:t>
            </a:r>
            <a:r>
              <a:rPr lang="ko-KR" altLang="en-US" sz="1000" b="1" dirty="0" smtClean="0"/>
              <a:t>쪽</a:t>
            </a:r>
            <a:r>
              <a:rPr lang="en-US" altLang="ko-KR" sz="1000" b="1" dirty="0" smtClean="0"/>
              <a:t>)</a:t>
            </a:r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pPr algn="just">
              <a:lnSpc>
                <a:spcPct val="150000"/>
              </a:lnSpc>
            </a:pPr>
            <a:r>
              <a:rPr lang="ko-KR" altLang="en-US" sz="1000" b="1" dirty="0" smtClean="0"/>
              <a:t>참고</a:t>
            </a:r>
            <a:endParaRPr lang="ko-KR" altLang="en-US" sz="1000" b="1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9226" y="512739"/>
            <a:ext cx="629402" cy="637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60392" y="2499742"/>
            <a:ext cx="3079560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나는 사회문제에 관심이 많다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. </a:t>
            </a: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사회의  문제를 인식하고 원인과 해결 방법을 생각하여 선한 영향력을 끼치는 사람이 되고 싶다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. </a:t>
            </a: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사회문제는 혼자서 찾거나 해결할 수 없다고 생각한다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. </a:t>
            </a: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사회문제 탐구 과목을 통해 협업 능력 및 문제 해결 능력을 키울 수 있을 거라 생각한다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. </a:t>
            </a:r>
            <a:endParaRPr lang="ko-KR" altLang="en-US" sz="11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4048" y="2499742"/>
            <a:ext cx="3079560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나의 꿈은 회사 경영자이다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. </a:t>
            </a: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특히 사회의 문제를 해결할 수 있는 아이디어 상품을 개발하여 판매하는 회사를 경영하고 싶다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. </a:t>
            </a: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단순히 돈벌이 수단으로 회사를 경영하는 것이 아닌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, </a:t>
            </a: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사회에 기여하는 경영인이 되고 싶다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. </a:t>
            </a:r>
            <a:r>
              <a:rPr lang="ko-KR" altLang="en-US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창의 경영 과목이 이런 나의 꿈을 이루기 위해 꼭 필요한 과목이라고 생각한다</a:t>
            </a:r>
            <a:r>
              <a:rPr lang="en-US" altLang="ko-KR" sz="11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. </a:t>
            </a:r>
            <a:endParaRPr lang="ko-KR" altLang="en-US" sz="11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>
            <a:off x="3782351" y="1120848"/>
            <a:ext cx="504056" cy="3600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3849732" y="1162368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bg1"/>
                </a:solidFill>
              </a:rPr>
              <a:t>예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93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진로 선택 과목</a:t>
            </a:r>
            <a:r>
              <a:rPr lang="ko-KR" altLang="en-US" sz="1400" dirty="0" smtClean="0">
                <a:latin typeface="+mn-ea"/>
              </a:rPr>
              <a:t>의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 성적 산출 방식 </a:t>
            </a:r>
            <a:r>
              <a:rPr lang="ko-KR" altLang="en-US" sz="1400" dirty="0" smtClean="0">
                <a:latin typeface="+mn-ea"/>
              </a:rPr>
              <a:t>확인하기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439214"/>
              </p:ext>
            </p:extLst>
          </p:nvPr>
        </p:nvGraphicFramePr>
        <p:xfrm>
          <a:off x="465409" y="1563639"/>
          <a:ext cx="8208910" cy="3240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936104"/>
                <a:gridCol w="936104"/>
                <a:gridCol w="936104"/>
                <a:gridCol w="864096"/>
                <a:gridCol w="936104"/>
                <a:gridCol w="864096"/>
                <a:gridCol w="864096"/>
                <a:gridCol w="1368150"/>
              </a:tblGrid>
              <a:tr h="468040"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구분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원점수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과목 평균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표준 편차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성취도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수강자 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석차 등급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비고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3105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err="1" smtClean="0"/>
                        <a:t>원점수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과목 평균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표준 편차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성취도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수강자 수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55810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공통 과목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○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5</a:t>
                      </a:r>
                      <a:r>
                        <a:rPr lang="ko-KR" altLang="en-US" sz="1100" dirty="0" smtClean="0"/>
                        <a:t>단계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900" dirty="0" smtClean="0"/>
                        <a:t>과학탐구 실험 </a:t>
                      </a:r>
                      <a:endParaRPr lang="en-US" altLang="ko-KR" sz="900" dirty="0" smtClean="0"/>
                    </a:p>
                    <a:p>
                      <a:pPr algn="just" latinLnBrk="1"/>
                      <a:r>
                        <a:rPr lang="ko-KR" altLang="en-US" sz="900" dirty="0" smtClean="0"/>
                        <a:t>▶ 성취도</a:t>
                      </a:r>
                      <a:r>
                        <a:rPr lang="ko-KR" altLang="en-US" sz="900" baseline="0" dirty="0" smtClean="0"/>
                        <a:t> </a:t>
                      </a:r>
                      <a:r>
                        <a:rPr lang="en-US" altLang="ko-KR" sz="900" baseline="0" dirty="0" smtClean="0"/>
                        <a:t>3</a:t>
                      </a:r>
                      <a:r>
                        <a:rPr lang="ko-KR" altLang="en-US" sz="900" baseline="0" dirty="0" smtClean="0"/>
                        <a:t>단계</a:t>
                      </a:r>
                      <a:r>
                        <a:rPr lang="en-US" altLang="ko-KR" sz="900" baseline="0" dirty="0" smtClean="0"/>
                        <a:t>, </a:t>
                      </a:r>
                    </a:p>
                    <a:p>
                      <a:pPr algn="just" latinLnBrk="1"/>
                      <a:r>
                        <a:rPr lang="en-US" altLang="ko-KR" sz="900" baseline="0" dirty="0" smtClean="0"/>
                        <a:t>   </a:t>
                      </a:r>
                      <a:r>
                        <a:rPr lang="ko-KR" altLang="en-US" sz="900" baseline="0" dirty="0" smtClean="0"/>
                        <a:t>석차 등급 </a:t>
                      </a:r>
                      <a:r>
                        <a:rPr lang="ko-KR" altLang="en-US" sz="900" baseline="0" dirty="0" err="1" smtClean="0"/>
                        <a:t>미산출</a:t>
                      </a:r>
                      <a:endParaRPr lang="ko-KR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354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일반 선택 과목</a:t>
                      </a:r>
                      <a:endParaRPr lang="ko-KR" alt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기초</a:t>
                      </a:r>
                      <a:r>
                        <a:rPr lang="en-US" altLang="ko-KR" sz="1100" b="1" dirty="0" smtClean="0"/>
                        <a:t>/</a:t>
                      </a:r>
                      <a:r>
                        <a:rPr lang="ko-KR" altLang="en-US" sz="1100" b="1" dirty="0" smtClean="0"/>
                        <a:t>탐구</a:t>
                      </a:r>
                      <a:r>
                        <a:rPr lang="en-US" altLang="ko-KR" sz="1100" b="1" dirty="0" smtClean="0"/>
                        <a:t>/</a:t>
                      </a:r>
                      <a:r>
                        <a:rPr lang="ko-KR" altLang="en-US" sz="1100" b="1" dirty="0" smtClean="0"/>
                        <a:t>생활</a:t>
                      </a:r>
                      <a:r>
                        <a:rPr lang="en-US" altLang="ko-KR" sz="1100" b="1" dirty="0" smtClean="0"/>
                        <a:t>ᆞ</a:t>
                      </a:r>
                      <a:r>
                        <a:rPr lang="ko-KR" altLang="en-US" sz="1100" b="1" dirty="0" smtClean="0"/>
                        <a:t>교양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5</a:t>
                      </a:r>
                      <a:r>
                        <a:rPr lang="ko-KR" altLang="en-US" sz="1100" dirty="0" smtClean="0"/>
                        <a:t>단계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900" dirty="0" smtClean="0"/>
                        <a:t>교양 교과</a:t>
                      </a:r>
                      <a:r>
                        <a:rPr lang="en-US" altLang="ko-KR" sz="900" dirty="0" smtClean="0"/>
                        <a:t>(</a:t>
                      </a:r>
                      <a:r>
                        <a:rPr lang="ko-KR" altLang="en-US" sz="900" dirty="0" smtClean="0"/>
                        <a:t>군</a:t>
                      </a:r>
                      <a:r>
                        <a:rPr lang="en-US" altLang="ko-KR" sz="900" dirty="0" smtClean="0"/>
                        <a:t>) </a:t>
                      </a:r>
                      <a:r>
                        <a:rPr lang="ko-KR" altLang="en-US" sz="900" dirty="0" smtClean="0"/>
                        <a:t>제외</a:t>
                      </a:r>
                      <a:endParaRPr lang="ko-KR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80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체육</a:t>
                      </a:r>
                      <a:r>
                        <a:rPr lang="en-US" altLang="ko-KR" sz="1100" b="1" dirty="0" smtClean="0"/>
                        <a:t>ᆞ</a:t>
                      </a:r>
                      <a:r>
                        <a:rPr lang="ko-KR" altLang="en-US" sz="1100" b="1" dirty="0" smtClean="0"/>
                        <a:t>예술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–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3</a:t>
                      </a:r>
                      <a:r>
                        <a:rPr lang="ko-KR" altLang="en-US" sz="1100" dirty="0" smtClean="0"/>
                        <a:t>단계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804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진로 선택 과목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900" dirty="0" err="1" smtClean="0"/>
                        <a:t>일반고에</a:t>
                      </a:r>
                      <a:r>
                        <a:rPr lang="ko-KR" altLang="en-US" sz="900" dirty="0" smtClean="0"/>
                        <a:t> 개설된 </a:t>
                      </a:r>
                      <a:endParaRPr lang="en-US" altLang="ko-KR" sz="900" dirty="0" smtClean="0"/>
                    </a:p>
                    <a:p>
                      <a:pPr algn="just" latinLnBrk="1"/>
                      <a:r>
                        <a:rPr lang="ko-KR" altLang="en-US" sz="900" dirty="0" smtClean="0"/>
                        <a:t>전문 교과</a:t>
                      </a:r>
                      <a:r>
                        <a:rPr lang="en-US" altLang="ko-KR" sz="900" dirty="0" smtClean="0"/>
                        <a:t>Ⅰ, Ⅱ </a:t>
                      </a:r>
                      <a:r>
                        <a:rPr lang="ko-KR" altLang="en-US" sz="900" dirty="0" smtClean="0"/>
                        <a:t>포함</a:t>
                      </a:r>
                      <a:endParaRPr lang="ko-KR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3542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교양 교과</a:t>
                      </a:r>
                      <a:r>
                        <a:rPr lang="en-US" altLang="ko-KR" sz="1100" b="1" dirty="0" smtClean="0"/>
                        <a:t>(</a:t>
                      </a:r>
                      <a:r>
                        <a:rPr lang="ko-KR" altLang="en-US" sz="1100" b="1" dirty="0" smtClean="0"/>
                        <a:t>군</a:t>
                      </a:r>
                      <a:r>
                        <a:rPr lang="en-US" altLang="ko-KR" sz="1100" b="1" dirty="0" smtClean="0"/>
                        <a:t>)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P</a:t>
                      </a:r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이수</a:t>
                      </a:r>
                      <a:r>
                        <a:rPr lang="en-US" altLang="ko-KR" sz="1100" dirty="0" smtClean="0"/>
                        <a:t> </a:t>
                      </a:r>
                      <a:r>
                        <a:rPr lang="ko-KR" altLang="en-US" sz="1100" dirty="0" smtClean="0"/>
                        <a:t>여부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P</a:t>
                      </a:r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이수</a:t>
                      </a:r>
                      <a:r>
                        <a:rPr lang="en-US" altLang="ko-KR" sz="1100" dirty="0" smtClean="0"/>
                        <a:t> </a:t>
                      </a:r>
                      <a:r>
                        <a:rPr lang="ko-KR" altLang="en-US" sz="1100" dirty="0" smtClean="0"/>
                        <a:t>여부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7" name="모서리가 둥근 직사각형 16"/>
          <p:cNvSpPr/>
          <p:nvPr/>
        </p:nvSpPr>
        <p:spPr>
          <a:xfrm>
            <a:off x="6773052" y="627534"/>
            <a:ext cx="1852573" cy="50405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30720" y="563943"/>
            <a:ext cx="589445" cy="596907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031852" y="680275"/>
            <a:ext cx="167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b="1" dirty="0" err="1" smtClean="0"/>
              <a:t>꿈잡이</a:t>
            </a:r>
            <a:r>
              <a:rPr lang="ko-KR" altLang="en-US" sz="1000" b="1" dirty="0" smtClean="0"/>
              <a:t> 정보</a:t>
            </a:r>
            <a:r>
              <a:rPr lang="ko-KR" altLang="ko-KR" sz="1000" b="1" dirty="0" smtClean="0">
                <a:solidFill>
                  <a:srgbClr val="FF0000"/>
                </a:solidFill>
              </a:rPr>
              <a:t>②</a:t>
            </a:r>
            <a:r>
              <a:rPr lang="en-US" altLang="ko-KR" sz="1000" b="1" dirty="0" smtClean="0"/>
              <a:t>(51</a:t>
            </a:r>
            <a:r>
              <a:rPr lang="ko-KR" altLang="en-US" sz="1000" b="1" dirty="0" smtClean="0"/>
              <a:t>쪽</a:t>
            </a:r>
            <a:r>
              <a:rPr lang="en-US" altLang="ko-KR" sz="1000" b="1" dirty="0" smtClean="0"/>
              <a:t>) </a:t>
            </a:r>
          </a:p>
          <a:p>
            <a:pPr algn="just"/>
            <a:r>
              <a:rPr lang="ko-KR" altLang="en-US" sz="1000" b="1" dirty="0" smtClean="0"/>
              <a:t>참고</a:t>
            </a:r>
            <a:endParaRPr lang="ko-KR" alt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312812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진로 선택 과목</a:t>
            </a:r>
            <a:r>
              <a:rPr lang="ko-KR" altLang="en-US" sz="1400" dirty="0" smtClean="0">
                <a:latin typeface="+mn-ea"/>
              </a:rPr>
              <a:t>의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 성적 산출 방식 </a:t>
            </a:r>
            <a:r>
              <a:rPr lang="ko-KR" altLang="en-US" sz="1400" dirty="0" smtClean="0">
                <a:latin typeface="+mn-ea"/>
              </a:rPr>
              <a:t>확인하기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942925"/>
              </p:ext>
            </p:extLst>
          </p:nvPr>
        </p:nvGraphicFramePr>
        <p:xfrm>
          <a:off x="465409" y="1563639"/>
          <a:ext cx="8208910" cy="3240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936104"/>
                <a:gridCol w="936104"/>
                <a:gridCol w="936104"/>
                <a:gridCol w="864096"/>
                <a:gridCol w="936104"/>
                <a:gridCol w="864096"/>
                <a:gridCol w="864096"/>
                <a:gridCol w="1368150"/>
              </a:tblGrid>
              <a:tr h="468040">
                <a:tc rowSpan="2"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구분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>
                          <a:solidFill>
                            <a:schemeClr val="tx1"/>
                          </a:solidFill>
                        </a:rPr>
                        <a:t>원점수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과목 평균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표준 편차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성취도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수강자 수</a:t>
                      </a:r>
                      <a:r>
                        <a:rPr lang="en-US" altLang="ko-KR" sz="11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석차 등급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solidFill>
                            <a:schemeClr val="tx1"/>
                          </a:solidFill>
                        </a:rPr>
                        <a:t>비고</a:t>
                      </a:r>
                      <a:endParaRPr lang="ko-KR" alt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3105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err="1" smtClean="0"/>
                        <a:t>원점수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과목 평균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표준 편차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성취도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수강자 수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558105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공통 과목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○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5</a:t>
                      </a:r>
                      <a:r>
                        <a:rPr lang="ko-KR" altLang="en-US" sz="1100" dirty="0" smtClean="0"/>
                        <a:t>단계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900" dirty="0" smtClean="0"/>
                        <a:t>과학탐구 실험 </a:t>
                      </a:r>
                      <a:endParaRPr lang="en-US" altLang="ko-KR" sz="900" dirty="0" smtClean="0"/>
                    </a:p>
                    <a:p>
                      <a:pPr algn="just" latinLnBrk="1"/>
                      <a:r>
                        <a:rPr lang="ko-KR" altLang="en-US" sz="900" dirty="0" smtClean="0"/>
                        <a:t>▶ 성취도</a:t>
                      </a:r>
                      <a:r>
                        <a:rPr lang="ko-KR" altLang="en-US" sz="900" baseline="0" dirty="0" smtClean="0"/>
                        <a:t> </a:t>
                      </a:r>
                      <a:r>
                        <a:rPr lang="en-US" altLang="ko-KR" sz="900" baseline="0" dirty="0" smtClean="0"/>
                        <a:t>3</a:t>
                      </a:r>
                      <a:r>
                        <a:rPr lang="ko-KR" altLang="en-US" sz="900" baseline="0" dirty="0" smtClean="0"/>
                        <a:t>단계</a:t>
                      </a:r>
                      <a:r>
                        <a:rPr lang="en-US" altLang="ko-KR" sz="900" baseline="0" dirty="0" smtClean="0"/>
                        <a:t>, </a:t>
                      </a:r>
                    </a:p>
                    <a:p>
                      <a:pPr algn="just" latinLnBrk="1"/>
                      <a:r>
                        <a:rPr lang="en-US" altLang="ko-KR" sz="900" baseline="0" dirty="0" smtClean="0"/>
                        <a:t>   </a:t>
                      </a:r>
                      <a:r>
                        <a:rPr lang="ko-KR" altLang="en-US" sz="900" baseline="0" dirty="0" smtClean="0"/>
                        <a:t>석차 등급 </a:t>
                      </a:r>
                      <a:r>
                        <a:rPr lang="ko-KR" altLang="en-US" sz="900" baseline="0" dirty="0" err="1" smtClean="0"/>
                        <a:t>미산출</a:t>
                      </a:r>
                      <a:endParaRPr lang="ko-KR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354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/>
                        <a:t>일반 선택 과목</a:t>
                      </a:r>
                      <a:endParaRPr lang="ko-KR" alt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기초</a:t>
                      </a:r>
                      <a:r>
                        <a:rPr lang="en-US" altLang="ko-KR" sz="1100" b="1" dirty="0" smtClean="0"/>
                        <a:t>/</a:t>
                      </a:r>
                      <a:r>
                        <a:rPr lang="ko-KR" altLang="en-US" sz="1100" b="1" dirty="0" smtClean="0"/>
                        <a:t>탐구</a:t>
                      </a:r>
                      <a:r>
                        <a:rPr lang="en-US" altLang="ko-KR" sz="1100" b="1" dirty="0" smtClean="0"/>
                        <a:t>/</a:t>
                      </a:r>
                      <a:r>
                        <a:rPr lang="ko-KR" altLang="en-US" sz="1100" b="1" dirty="0" smtClean="0"/>
                        <a:t>생활</a:t>
                      </a:r>
                      <a:r>
                        <a:rPr lang="en-US" altLang="ko-KR" sz="1100" b="1" dirty="0" smtClean="0"/>
                        <a:t>ᆞ</a:t>
                      </a:r>
                      <a:r>
                        <a:rPr lang="ko-KR" altLang="en-US" sz="1100" b="1" dirty="0" smtClean="0"/>
                        <a:t>교양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5</a:t>
                      </a:r>
                      <a:r>
                        <a:rPr lang="ko-KR" altLang="en-US" sz="1100" dirty="0" smtClean="0"/>
                        <a:t>단계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/>
                        <a:t>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900" dirty="0" smtClean="0"/>
                        <a:t>교양 교과</a:t>
                      </a:r>
                      <a:r>
                        <a:rPr lang="en-US" altLang="ko-KR" sz="900" dirty="0" smtClean="0"/>
                        <a:t>(</a:t>
                      </a:r>
                      <a:r>
                        <a:rPr lang="ko-KR" altLang="en-US" sz="900" dirty="0" smtClean="0"/>
                        <a:t>군</a:t>
                      </a:r>
                      <a:r>
                        <a:rPr lang="en-US" altLang="ko-KR" sz="900" dirty="0" smtClean="0"/>
                        <a:t>) </a:t>
                      </a:r>
                      <a:r>
                        <a:rPr lang="ko-KR" altLang="en-US" sz="900" dirty="0" smtClean="0"/>
                        <a:t>제외</a:t>
                      </a:r>
                      <a:endParaRPr lang="ko-KR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80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체육</a:t>
                      </a:r>
                      <a:r>
                        <a:rPr lang="en-US" altLang="ko-KR" sz="1100" b="1" dirty="0" smtClean="0"/>
                        <a:t>ᆞ</a:t>
                      </a:r>
                      <a:r>
                        <a:rPr lang="ko-KR" altLang="en-US" sz="1100" b="1" dirty="0" smtClean="0"/>
                        <a:t>예술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–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3</a:t>
                      </a:r>
                      <a:r>
                        <a:rPr lang="ko-KR" altLang="en-US" sz="1100" dirty="0" smtClean="0"/>
                        <a:t>단계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6804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진로 선택 과목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ko-KR" altLang="en-US" sz="900" dirty="0" err="1" smtClean="0"/>
                        <a:t>일반고에</a:t>
                      </a:r>
                      <a:r>
                        <a:rPr lang="ko-KR" altLang="en-US" sz="900" dirty="0" smtClean="0"/>
                        <a:t> 개설된 </a:t>
                      </a:r>
                      <a:endParaRPr lang="en-US" altLang="ko-KR" sz="900" dirty="0" smtClean="0"/>
                    </a:p>
                    <a:p>
                      <a:pPr algn="just" latinLnBrk="1"/>
                      <a:r>
                        <a:rPr lang="ko-KR" altLang="en-US" sz="900" dirty="0" smtClean="0"/>
                        <a:t>전문 교과</a:t>
                      </a:r>
                      <a:r>
                        <a:rPr lang="en-US" altLang="ko-KR" sz="900" dirty="0" smtClean="0"/>
                        <a:t>Ⅰ, Ⅱ </a:t>
                      </a:r>
                      <a:r>
                        <a:rPr lang="ko-KR" altLang="en-US" sz="900" dirty="0" smtClean="0"/>
                        <a:t>포함</a:t>
                      </a:r>
                      <a:endParaRPr lang="ko-KR" altLang="en-US" sz="900" dirty="0"/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73542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/>
                        <a:t>교양 교과</a:t>
                      </a:r>
                      <a:r>
                        <a:rPr lang="en-US" altLang="ko-KR" sz="1100" b="1" dirty="0" smtClean="0"/>
                        <a:t>(</a:t>
                      </a:r>
                      <a:r>
                        <a:rPr lang="ko-KR" altLang="en-US" sz="1100" b="1" dirty="0" smtClean="0"/>
                        <a:t>군</a:t>
                      </a:r>
                      <a:r>
                        <a:rPr lang="en-US" altLang="ko-KR" sz="1100" b="1" dirty="0" smtClean="0"/>
                        <a:t>)</a:t>
                      </a:r>
                      <a:endParaRPr lang="ko-KR" altLang="en-US" sz="11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P</a:t>
                      </a:r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이수</a:t>
                      </a:r>
                      <a:r>
                        <a:rPr lang="en-US" altLang="ko-KR" sz="1100" dirty="0" smtClean="0"/>
                        <a:t> </a:t>
                      </a:r>
                      <a:r>
                        <a:rPr lang="ko-KR" altLang="en-US" sz="1100" dirty="0" smtClean="0"/>
                        <a:t>여부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/>
                        <a:t>–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/>
                        <a:t>P</a:t>
                      </a:r>
                    </a:p>
                    <a:p>
                      <a:pPr algn="ctr" latinLnBrk="1"/>
                      <a:r>
                        <a:rPr lang="en-US" altLang="ko-KR" sz="1100" dirty="0" smtClean="0"/>
                        <a:t>(</a:t>
                      </a:r>
                      <a:r>
                        <a:rPr lang="ko-KR" altLang="en-US" sz="1100" dirty="0" smtClean="0"/>
                        <a:t>이수</a:t>
                      </a:r>
                      <a:r>
                        <a:rPr lang="en-US" altLang="ko-KR" sz="1100" dirty="0" smtClean="0"/>
                        <a:t> </a:t>
                      </a:r>
                      <a:r>
                        <a:rPr lang="ko-KR" altLang="en-US" sz="1100" dirty="0" smtClean="0"/>
                        <a:t>여부</a:t>
                      </a:r>
                      <a:r>
                        <a:rPr lang="en-US" altLang="ko-KR" sz="1100" dirty="0" smtClean="0"/>
                        <a:t>)</a:t>
                      </a:r>
                      <a:endParaRPr lang="ko-KR" alt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7" name="모서리가 둥근 직사각형 16"/>
          <p:cNvSpPr/>
          <p:nvPr/>
        </p:nvSpPr>
        <p:spPr>
          <a:xfrm>
            <a:off x="6773052" y="577471"/>
            <a:ext cx="1852573" cy="53363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2665" y="527369"/>
            <a:ext cx="576064" cy="583356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068427" y="659472"/>
            <a:ext cx="167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b="1" dirty="0" err="1" smtClean="0"/>
              <a:t>꿈잡이</a:t>
            </a:r>
            <a:r>
              <a:rPr lang="ko-KR" altLang="en-US" sz="1000" b="1" dirty="0" smtClean="0"/>
              <a:t> 정보</a:t>
            </a:r>
            <a:r>
              <a:rPr lang="ko-KR" altLang="ko-KR" sz="1000" b="1" dirty="0" smtClean="0">
                <a:solidFill>
                  <a:srgbClr val="FF0000"/>
                </a:solidFill>
              </a:rPr>
              <a:t>②</a:t>
            </a:r>
            <a:r>
              <a:rPr lang="en-US" altLang="ko-KR" sz="1000" b="1" dirty="0" smtClean="0"/>
              <a:t>(51</a:t>
            </a:r>
            <a:r>
              <a:rPr lang="ko-KR" altLang="en-US" sz="1000" b="1" dirty="0" smtClean="0"/>
              <a:t>쪽</a:t>
            </a:r>
            <a:r>
              <a:rPr lang="en-US" altLang="ko-KR" sz="1000" b="1" dirty="0" smtClean="0"/>
              <a:t>) </a:t>
            </a:r>
          </a:p>
          <a:p>
            <a:pPr algn="just"/>
            <a:r>
              <a:rPr lang="ko-KR" altLang="en-US" sz="1000" b="1" dirty="0" smtClean="0"/>
              <a:t>참고</a:t>
            </a:r>
            <a:endParaRPr lang="ko-KR" altLang="en-US" sz="1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050822" y="390809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chemeClr val="accent2"/>
                </a:solidFill>
              </a:rPr>
              <a:t>○</a:t>
            </a:r>
            <a:r>
              <a:rPr lang="ko-KR" altLang="en-US" dirty="0" smtClean="0">
                <a:solidFill>
                  <a:schemeClr val="accent2"/>
                </a:solidFill>
              </a:rPr>
              <a:t>  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71664" y="390809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chemeClr val="accent2"/>
                </a:solidFill>
              </a:rPr>
              <a:t>○</a:t>
            </a:r>
            <a:r>
              <a:rPr lang="ko-KR" altLang="en-US" dirty="0" smtClean="0">
                <a:solidFill>
                  <a:schemeClr val="accent2"/>
                </a:solidFill>
              </a:rPr>
              <a:t>  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16983" y="3898419"/>
            <a:ext cx="811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성취도별 분포 비율  </a:t>
            </a:r>
            <a:endParaRPr lang="ko-KR" altLang="en-US" sz="10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18324" y="3938174"/>
            <a:ext cx="752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3</a:t>
            </a:r>
            <a:r>
              <a:rPr lang="ko-KR" altLang="en-US" sz="14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단</a:t>
            </a:r>
            <a:r>
              <a:rPr lang="ko-KR" altLang="en-US" sz="1400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82247" y="390809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>
                <a:solidFill>
                  <a:schemeClr val="accent2"/>
                </a:solidFill>
              </a:rPr>
              <a:t>○</a:t>
            </a:r>
            <a:r>
              <a:rPr lang="ko-KR" altLang="en-US" dirty="0" smtClean="0">
                <a:solidFill>
                  <a:schemeClr val="accent2"/>
                </a:solidFill>
              </a:rPr>
              <a:t>  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588224" y="389315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</a:rPr>
              <a:t>–</a:t>
            </a:r>
            <a:r>
              <a:rPr lang="ko-KR" altLang="en-US" dirty="0" smtClean="0">
                <a:solidFill>
                  <a:schemeClr val="accent2"/>
                </a:solidFill>
              </a:rPr>
              <a:t>  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1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en-US" altLang="ko-KR" sz="1400" b="1" dirty="0" smtClean="0">
                <a:solidFill>
                  <a:schemeClr val="tx2"/>
                </a:solidFill>
                <a:latin typeface="바탕"/>
                <a:ea typeface="바탕"/>
              </a:rPr>
              <a:t>‘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석차 등급을 산출하지 않는 진로 선택 과목</a:t>
            </a:r>
            <a:r>
              <a:rPr lang="en-US" altLang="ko-KR" sz="1400" b="1" dirty="0" smtClean="0">
                <a:solidFill>
                  <a:schemeClr val="tx2"/>
                </a:solidFill>
                <a:latin typeface="+mn-ea"/>
              </a:rPr>
              <a:t>’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의 성적 반영 방식 </a:t>
            </a:r>
            <a:r>
              <a:rPr lang="ko-KR" altLang="en-US" sz="1400" dirty="0" smtClean="0">
                <a:latin typeface="+mn-ea"/>
              </a:rPr>
              <a:t>생각해 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모서리가 둥근 직사각형 12"/>
          <p:cNvSpPr/>
          <p:nvPr/>
        </p:nvSpPr>
        <p:spPr>
          <a:xfrm>
            <a:off x="611560" y="1635646"/>
            <a:ext cx="7920880" cy="3096344"/>
          </a:xfrm>
          <a:prstGeom prst="roundRect">
            <a:avLst>
              <a:gd name="adj" fmla="val 6194"/>
            </a:avLst>
          </a:prstGeom>
          <a:noFill/>
          <a:ln w="25400"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631187"/>
              </p:ext>
            </p:extLst>
          </p:nvPr>
        </p:nvGraphicFramePr>
        <p:xfrm>
          <a:off x="2903472" y="1779662"/>
          <a:ext cx="5484952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4952"/>
              </a:tblGrid>
              <a:tr h="53748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b="0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내가 대학 입시 관계자라면</a:t>
                      </a:r>
                      <a:r>
                        <a:rPr lang="en-US" altLang="ko-KR" sz="1600" b="0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…</a:t>
                      </a:r>
                      <a:endParaRPr lang="ko-KR" altLang="en-US" sz="1600" b="0" dirty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7488">
                <a:tc>
                  <a:txBody>
                    <a:bodyPr/>
                    <a:lstStyle/>
                    <a:p>
                      <a:pPr latinLnBrk="1"/>
                      <a:endParaRPr lang="ko-KR" altLang="en-US" sz="1600" b="0" dirty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7488">
                <a:tc>
                  <a:txBody>
                    <a:bodyPr/>
                    <a:lstStyle/>
                    <a:p>
                      <a:pPr latinLnBrk="1"/>
                      <a:endParaRPr lang="ko-KR" altLang="en-US" sz="1600" b="0" dirty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863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dirty="0" smtClean="0">
                          <a:solidFill>
                            <a:schemeClr val="tx1"/>
                          </a:solidFill>
                          <a:latin typeface="Asia신명조" pitchFamily="18" charset="-127"/>
                          <a:ea typeface="Asia신명조" pitchFamily="18" charset="-127"/>
                        </a:rPr>
                        <a:t>                                                     </a:t>
                      </a:r>
                      <a:endParaRPr lang="ko-KR" altLang="en-US" sz="1600" b="0" dirty="0" smtClean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374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600" b="0" dirty="0" smtClean="0">
                        <a:solidFill>
                          <a:schemeClr val="tx1"/>
                        </a:solidFill>
                        <a:latin typeface="Asia신명조" pitchFamily="18" charset="-127"/>
                        <a:ea typeface="Asia신명조" pitchFamily="18" charset="-127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49694"/>
            <a:ext cx="1872208" cy="2658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37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+mn-ea"/>
              </a:rPr>
              <a:t>1.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석차 변환 석차 등급 산출 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smtClean="0">
                <a:latin typeface="+mn-ea"/>
              </a:rPr>
              <a:t>예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smtClean="0">
                <a:latin typeface="+mn-ea"/>
              </a:rPr>
              <a:t>고려대학교</a:t>
            </a:r>
            <a:r>
              <a:rPr lang="en-US" altLang="ko-KR" sz="1400" dirty="0" smtClean="0">
                <a:latin typeface="+mn-ea"/>
              </a:rPr>
              <a:t>)</a:t>
            </a:r>
            <a:endParaRPr lang="ko-KR" altLang="en-US" sz="1400" dirty="0"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715460"/>
              </p:ext>
            </p:extLst>
          </p:nvPr>
        </p:nvGraphicFramePr>
        <p:xfrm>
          <a:off x="768984" y="1563638"/>
          <a:ext cx="7763456" cy="172818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26752"/>
                <a:gridCol w="2808312"/>
                <a:gridCol w="360040"/>
                <a:gridCol w="3168352"/>
              </a:tblGrid>
              <a:tr h="37704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과목별 성취도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변환 석차 등급 </a:t>
                      </a:r>
                      <a:r>
                        <a:rPr lang="ko-KR" altLang="en-US" sz="1400" b="1" dirty="0" err="1" smtClean="0">
                          <a:latin typeface="+mn-ea"/>
                          <a:ea typeface="+mn-ea"/>
                        </a:rPr>
                        <a:t>산출식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147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A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681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B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81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C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표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43637"/>
              </p:ext>
            </p:extLst>
          </p:nvPr>
        </p:nvGraphicFramePr>
        <p:xfrm>
          <a:off x="791221" y="3579862"/>
          <a:ext cx="7763456" cy="107188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26752"/>
                <a:gridCol w="704078"/>
                <a:gridCol w="704078"/>
                <a:gridCol w="704079"/>
                <a:gridCol w="704078"/>
                <a:gridCol w="704078"/>
                <a:gridCol w="704078"/>
                <a:gridCol w="704079"/>
                <a:gridCol w="704078"/>
                <a:gridCol w="704078"/>
              </a:tblGrid>
              <a:tr h="5305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누적</a:t>
                      </a:r>
                      <a:r>
                        <a:rPr lang="en-US" altLang="ko-KR" sz="1400" b="1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비율</a:t>
                      </a:r>
                      <a:r>
                        <a:rPr lang="en-US" altLang="ko-KR" sz="1400" b="1" dirty="0" smtClean="0">
                          <a:latin typeface="+mn-ea"/>
                          <a:ea typeface="+mn-ea"/>
                        </a:rPr>
                        <a:t>(%)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0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4.0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4.1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11.0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11.1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23.0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23.1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40.0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40.1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60.0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60.1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77.0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77.1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89.0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89.1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96.0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96.1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~</a:t>
                      </a:r>
                    </a:p>
                    <a:p>
                      <a:pPr algn="ctr" latinLnBrk="1"/>
                      <a:r>
                        <a:rPr lang="en-US" altLang="ko-KR" sz="1100" b="0" dirty="0" smtClean="0">
                          <a:latin typeface="+mn-ea"/>
                          <a:ea typeface="+mn-ea"/>
                        </a:rPr>
                        <a:t>100</a:t>
                      </a:r>
                      <a:endParaRPr lang="ko-KR" altLang="en-US" sz="11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775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석차 등급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1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2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3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4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5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6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7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8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9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687" y="1977534"/>
            <a:ext cx="1785980" cy="32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752" y="2392986"/>
            <a:ext cx="4175754" cy="373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493" y="2859782"/>
            <a:ext cx="4437493" cy="373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43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+mn-ea"/>
              </a:rPr>
              <a:t>2. </a:t>
            </a:r>
            <a:r>
              <a:rPr lang="ko-KR" altLang="en-US" sz="1400" b="1" dirty="0">
                <a:solidFill>
                  <a:schemeClr val="tx2"/>
                </a:solidFill>
                <a:latin typeface="+mn-ea"/>
              </a:rPr>
              <a:t>성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취도에 따른 점수 부여 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smtClean="0">
                <a:latin typeface="+mn-ea"/>
              </a:rPr>
              <a:t>예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smtClean="0">
                <a:latin typeface="+mn-ea"/>
              </a:rPr>
              <a:t>연세대학교</a:t>
            </a:r>
            <a:r>
              <a:rPr lang="en-US" altLang="ko-KR" sz="1400" dirty="0" smtClean="0">
                <a:latin typeface="+mn-ea"/>
              </a:rPr>
              <a:t>)</a:t>
            </a:r>
            <a:endParaRPr lang="ko-KR" altLang="en-US" sz="1400" dirty="0"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363281"/>
              </p:ext>
            </p:extLst>
          </p:nvPr>
        </p:nvGraphicFramePr>
        <p:xfrm>
          <a:off x="768984" y="1563638"/>
          <a:ext cx="7763456" cy="309634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50688"/>
                <a:gridCol w="1944216"/>
                <a:gridCol w="720080"/>
                <a:gridCol w="4248472"/>
              </a:tblGrid>
              <a:tr h="6755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반영 교과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배점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smtClean="0">
                          <a:latin typeface="+mn-ea"/>
                          <a:ea typeface="+mn-ea"/>
                        </a:rPr>
                        <a:t>반영 방법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8194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반영 과목 </a:t>
                      </a: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A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국어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수학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영어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사회</a:t>
                      </a:r>
                      <a:endParaRPr lang="en-US" altLang="ko-KR" sz="1200" b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한국사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역사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도덕 포함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),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과학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100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공통 과목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(30%),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일반 선택 과목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(50%),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진로 선택 과목   </a:t>
                      </a:r>
                      <a:r>
                        <a:rPr lang="en-US" altLang="ko-KR" sz="1200" b="0" baseline="0" dirty="0" smtClean="0">
                          <a:latin typeface="+mn-ea"/>
                          <a:ea typeface="+mn-ea"/>
                        </a:rPr>
                        <a:t>         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</a:pPr>
                      <a:r>
                        <a:rPr lang="en-US" altLang="ko-KR" sz="1200" b="0" baseline="0" dirty="0" smtClean="0">
                          <a:latin typeface="+mn-ea"/>
                          <a:ea typeface="+mn-ea"/>
                        </a:rPr>
                        <a:t>  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(20%)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의 비율로 반영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.</a:t>
                      </a:r>
                      <a:r>
                        <a:rPr lang="en-US" altLang="ko-KR" sz="1200" b="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0" baseline="0" dirty="0" smtClean="0">
                          <a:latin typeface="+mn-ea"/>
                          <a:ea typeface="+mn-ea"/>
                        </a:rPr>
                        <a:t>학년별 비율은 적용하지 않음</a:t>
                      </a:r>
                      <a:r>
                        <a:rPr lang="en-US" altLang="ko-KR" sz="1200" b="0" baseline="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진로 선택 과목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전문 교과 포함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은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 평가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A/B/C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를   </a:t>
                      </a:r>
                      <a:endParaRPr lang="en-US" altLang="ko-KR" sz="1200" b="0" dirty="0" smtClean="0">
                        <a:latin typeface="+mn-ea"/>
                        <a:ea typeface="+mn-ea"/>
                      </a:endParaRPr>
                    </a:p>
                    <a:p>
                      <a:pPr algn="just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기준으로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A=20, B=15, C=10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으로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계산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(5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단계 평가의 경우 </a:t>
                      </a:r>
                      <a:endParaRPr lang="en-US" altLang="ko-KR" sz="1200" b="0" dirty="0" smtClean="0">
                        <a:latin typeface="+mn-ea"/>
                        <a:ea typeface="+mn-ea"/>
                      </a:endParaRPr>
                    </a:p>
                    <a:p>
                      <a:pPr algn="just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  A/B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 →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A, C/D → B, E → C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로 계산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함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8388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반영</a:t>
                      </a: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과목 </a:t>
                      </a: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B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반영 과목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A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를 제외한 </a:t>
                      </a:r>
                      <a:endParaRPr lang="en-US" altLang="ko-KR" sz="1200" b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기타 과목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최대</a:t>
                      </a:r>
                      <a:endParaRPr lang="en-US" altLang="ko-KR" sz="1200" b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점 </a:t>
                      </a:r>
                      <a:endParaRPr lang="en-US" altLang="ko-KR" sz="1200" b="0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감점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성취도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C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인 경우에 한하여 이수 단위를 기준으로 최대 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5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</a:pP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200" b="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200" b="0" dirty="0" smtClean="0">
                          <a:latin typeface="+mn-ea"/>
                          <a:ea typeface="+mn-ea"/>
                        </a:rPr>
                        <a:t>점까지 감점함</a:t>
                      </a:r>
                      <a:r>
                        <a:rPr lang="en-US" altLang="ko-KR" sz="1200" b="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39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688" y="1131590"/>
            <a:ext cx="6550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latin typeface="+mn-ea"/>
              </a:rPr>
              <a:t>3.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정성 평가 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smtClean="0">
                <a:latin typeface="+mn-ea"/>
              </a:rPr>
              <a:t>예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smtClean="0">
                <a:latin typeface="+mn-ea"/>
              </a:rPr>
              <a:t>성균관대학교</a:t>
            </a:r>
            <a:r>
              <a:rPr lang="en-US" altLang="ko-KR" sz="1400" dirty="0" smtClean="0">
                <a:latin typeface="+mn-ea"/>
              </a:rPr>
              <a:t>)</a:t>
            </a:r>
            <a:endParaRPr lang="ko-KR" altLang="en-US" sz="1400" dirty="0"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435991"/>
              </p:ext>
            </p:extLst>
          </p:nvPr>
        </p:nvGraphicFramePr>
        <p:xfrm>
          <a:off x="768983" y="1563638"/>
          <a:ext cx="7569293" cy="160094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98761"/>
                <a:gridCol w="2880320"/>
                <a:gridCol w="3190212"/>
              </a:tblGrid>
              <a:tr h="43204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구분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학교생활기록부 </a:t>
                      </a: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100%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공통 과목 및 일반 선택 과목</a:t>
                      </a:r>
                      <a:endParaRPr lang="en-US" altLang="ko-KR" sz="1200" b="1" dirty="0" smtClean="0">
                        <a:latin typeface="+mn-ea"/>
                        <a:ea typeface="+mn-ea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정량 평가</a:t>
                      </a: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진로 선택 과목 및 전문 교과 과목 </a:t>
                      </a:r>
                      <a:endParaRPr lang="en-US" altLang="ko-KR" sz="1200" b="1" dirty="0" smtClean="0">
                        <a:latin typeface="+mn-ea"/>
                        <a:ea typeface="+mn-ea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정성 평가</a:t>
                      </a: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4881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smtClean="0">
                          <a:latin typeface="+mn-ea"/>
                          <a:ea typeface="+mn-ea"/>
                        </a:rPr>
                        <a:t>반영 비율 </a:t>
                      </a:r>
                      <a:r>
                        <a:rPr lang="en-US" altLang="ko-KR" sz="1200" b="1" dirty="0" smtClean="0">
                          <a:latin typeface="+mn-ea"/>
                          <a:ea typeface="+mn-ea"/>
                        </a:rPr>
                        <a:t>(%)</a:t>
                      </a:r>
                      <a:endParaRPr lang="ko-KR" altLang="en-US" sz="12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80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20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704" y="3363838"/>
            <a:ext cx="784673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n-ea"/>
              </a:rPr>
              <a:t>▶ 정성 평가 방법</a:t>
            </a:r>
            <a:endParaRPr lang="en-US" altLang="ko-KR" sz="14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+mn-ea"/>
              </a:rPr>
              <a:t> </a:t>
            </a:r>
            <a:r>
              <a:rPr lang="en-US" altLang="ko-KR" sz="1400" dirty="0" smtClean="0">
                <a:latin typeface="+mn-ea"/>
              </a:rPr>
              <a:t>  ① </a:t>
            </a:r>
            <a:r>
              <a:rPr lang="ko-KR" altLang="en-US" sz="1400" dirty="0" smtClean="0">
                <a:latin typeface="+mn-ea"/>
              </a:rPr>
              <a:t>진로 선택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전문 교과 과목의 성적 및 세부 능력 및 특기 사항을 종합적으로 정성 평가</a:t>
            </a:r>
            <a:endParaRPr lang="en-US" altLang="ko-KR" sz="14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+mn-ea"/>
              </a:rPr>
              <a:t> </a:t>
            </a:r>
            <a:r>
              <a:rPr lang="en-US" altLang="ko-KR" sz="1400" dirty="0" smtClean="0">
                <a:latin typeface="+mn-ea"/>
              </a:rPr>
              <a:t>  ② </a:t>
            </a:r>
            <a:r>
              <a:rPr lang="ko-KR" altLang="en-US" sz="1400" dirty="0" smtClean="0">
                <a:latin typeface="+mn-ea"/>
              </a:rPr>
              <a:t>반영 점수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b="1" dirty="0" smtClean="0">
                <a:latin typeface="+mn-ea"/>
              </a:rPr>
              <a:t>학업 수월성 </a:t>
            </a:r>
            <a:r>
              <a:rPr lang="en-US" altLang="ko-KR" sz="1400" b="1" dirty="0" smtClean="0">
                <a:latin typeface="+mn-ea"/>
              </a:rPr>
              <a:t>10</a:t>
            </a:r>
            <a:r>
              <a:rPr lang="ko-KR" altLang="en-US" sz="1400" b="1" dirty="0" smtClean="0">
                <a:latin typeface="+mn-ea"/>
              </a:rPr>
              <a:t>점 </a:t>
            </a:r>
            <a:r>
              <a:rPr lang="en-US" altLang="ko-KR" sz="1400" b="1" dirty="0" smtClean="0">
                <a:latin typeface="+mn-ea"/>
              </a:rPr>
              <a:t>+ </a:t>
            </a:r>
            <a:r>
              <a:rPr lang="ko-KR" altLang="en-US" sz="1400" b="1" dirty="0" smtClean="0">
                <a:latin typeface="+mn-ea"/>
              </a:rPr>
              <a:t>학업 </a:t>
            </a:r>
            <a:r>
              <a:rPr lang="ko-KR" altLang="en-US" sz="1400" b="1" dirty="0" err="1" smtClean="0">
                <a:latin typeface="+mn-ea"/>
              </a:rPr>
              <a:t>충실성</a:t>
            </a:r>
            <a:r>
              <a:rPr lang="ko-KR" altLang="en-US" sz="1400" b="1" dirty="0" smtClean="0">
                <a:latin typeface="+mn-ea"/>
              </a:rPr>
              <a:t> </a:t>
            </a:r>
            <a:r>
              <a:rPr lang="en-US" altLang="ko-KR" sz="1400" b="1" dirty="0" smtClean="0">
                <a:latin typeface="+mn-ea"/>
              </a:rPr>
              <a:t>10</a:t>
            </a:r>
            <a:r>
              <a:rPr lang="ko-KR" altLang="en-US" sz="1400" b="1" dirty="0" smtClean="0">
                <a:latin typeface="+mn-ea"/>
              </a:rPr>
              <a:t>점</a:t>
            </a:r>
            <a:endParaRPr lang="ko-KR" altLang="en-US" sz="1400" b="1" dirty="0">
              <a:latin typeface="+mn-ea"/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98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41688" y="1312624"/>
            <a:ext cx="7846736" cy="1331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latin typeface="+mn-ea"/>
              </a:rPr>
              <a:t>4</a:t>
            </a:r>
            <a:r>
              <a:rPr lang="en-US" altLang="ko-KR" sz="1400" b="1" dirty="0" smtClean="0">
                <a:latin typeface="+mn-ea"/>
              </a:rPr>
              <a:t>. </a:t>
            </a:r>
            <a:r>
              <a:rPr lang="ko-KR" altLang="en-US" sz="1400" b="1" dirty="0" err="1" smtClean="0">
                <a:solidFill>
                  <a:schemeClr val="tx2"/>
                </a:solidFill>
                <a:latin typeface="+mn-ea"/>
              </a:rPr>
              <a:t>미반영</a:t>
            </a:r>
            <a:r>
              <a:rPr lang="ko-KR" altLang="en-US" sz="1400" b="1" dirty="0" smtClean="0">
                <a:latin typeface="+mn-ea"/>
              </a:rPr>
              <a:t> 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smtClean="0">
                <a:latin typeface="+mn-ea"/>
              </a:rPr>
              <a:t>예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smtClean="0">
                <a:latin typeface="+mn-ea"/>
              </a:rPr>
              <a:t>서울시립대학교</a:t>
            </a:r>
            <a:r>
              <a:rPr lang="en-US" altLang="ko-KR" sz="1400" dirty="0" smtClean="0">
                <a:latin typeface="+mn-ea"/>
              </a:rPr>
              <a:t>)</a:t>
            </a:r>
          </a:p>
          <a:p>
            <a:endParaRPr lang="en-US" altLang="ko-KR" sz="9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latin typeface="+mn-ea"/>
              </a:rPr>
              <a:t>   </a:t>
            </a:r>
            <a:r>
              <a:rPr lang="ko-KR" altLang="en-US" sz="1400" b="1" dirty="0" smtClean="0">
                <a:latin typeface="+mn-ea"/>
              </a:rPr>
              <a:t>지역 균형 선발 균형</a:t>
            </a:r>
            <a:r>
              <a:rPr lang="en-US" altLang="ko-KR" sz="1400" b="1" dirty="0" smtClean="0">
                <a:latin typeface="+mn-ea"/>
              </a:rPr>
              <a:t>(</a:t>
            </a:r>
            <a:r>
              <a:rPr lang="ko-KR" altLang="en-US" sz="1400" b="1" dirty="0" smtClean="0">
                <a:latin typeface="+mn-ea"/>
              </a:rPr>
              <a:t>학생부 교과</a:t>
            </a:r>
            <a:r>
              <a:rPr lang="en-US" altLang="ko-KR" sz="1400" b="1" dirty="0" smtClean="0">
                <a:latin typeface="+mn-ea"/>
              </a:rPr>
              <a:t>): </a:t>
            </a:r>
            <a:r>
              <a:rPr lang="ko-KR" altLang="en-US" sz="1400" dirty="0" smtClean="0">
                <a:latin typeface="+mn-ea"/>
              </a:rPr>
              <a:t>학생부 교과 </a:t>
            </a:r>
            <a:r>
              <a:rPr lang="en-US" altLang="ko-KR" sz="1400" dirty="0" smtClean="0">
                <a:latin typeface="+mn-ea"/>
              </a:rPr>
              <a:t>100%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latin typeface="+mn-ea"/>
              </a:rPr>
              <a:t> </a:t>
            </a:r>
            <a:r>
              <a:rPr lang="en-US" altLang="ko-KR" sz="1400" dirty="0" smtClean="0">
                <a:latin typeface="+mn-ea"/>
              </a:rPr>
              <a:t>  ▶ </a:t>
            </a:r>
            <a:r>
              <a:rPr lang="ko-KR" altLang="en-US" sz="1400" dirty="0" smtClean="0">
                <a:latin typeface="+mn-ea"/>
              </a:rPr>
              <a:t>학생부 반영 방법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smtClean="0">
                <a:latin typeface="+mn-ea"/>
              </a:rPr>
              <a:t>전 학년 전 교과 석차 등급 반영</a:t>
            </a:r>
            <a:r>
              <a:rPr lang="en-US" altLang="ko-KR" sz="1400" b="1" dirty="0" smtClean="0">
                <a:latin typeface="+mn-ea"/>
              </a:rPr>
              <a:t>(</a:t>
            </a:r>
            <a:r>
              <a:rPr lang="ko-KR" altLang="en-US" sz="1400" b="1" dirty="0" smtClean="0">
                <a:latin typeface="+mn-ea"/>
              </a:rPr>
              <a:t>등급이 없는 과목 </a:t>
            </a:r>
            <a:r>
              <a:rPr lang="ko-KR" altLang="en-US" sz="1400" b="1" dirty="0" err="1" smtClean="0">
                <a:latin typeface="+mn-ea"/>
              </a:rPr>
              <a:t>미반영</a:t>
            </a:r>
            <a:r>
              <a:rPr lang="en-US" altLang="ko-KR" sz="1400" b="1" dirty="0" smtClean="0">
                <a:latin typeface="+mn-ea"/>
              </a:rPr>
              <a:t>)</a:t>
            </a:r>
          </a:p>
          <a:p>
            <a:endParaRPr lang="ko-KR" altLang="en-US" sz="1400" dirty="0"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36824" y="3417262"/>
            <a:ext cx="6819587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 smtClean="0">
                <a:latin typeface="+mn-ea"/>
              </a:rPr>
              <a:t>    ※ </a:t>
            </a:r>
            <a:r>
              <a:rPr lang="ko-KR" altLang="en-US" sz="1400" dirty="0" smtClean="0">
                <a:latin typeface="+mn-ea"/>
              </a:rPr>
              <a:t>본 자료는 각 대학의 </a:t>
            </a:r>
            <a:r>
              <a:rPr lang="en-US" altLang="ko-KR" sz="1400" dirty="0" smtClean="0">
                <a:latin typeface="+mn-ea"/>
              </a:rPr>
              <a:t>2022</a:t>
            </a:r>
            <a:r>
              <a:rPr lang="ko-KR" altLang="en-US" sz="1400" dirty="0" smtClean="0">
                <a:latin typeface="+mn-ea"/>
              </a:rPr>
              <a:t>학년도 입학 전형 계획을 일부 발췌한 것입니다</a:t>
            </a:r>
            <a:r>
              <a:rPr lang="en-US" altLang="ko-KR" sz="1400" dirty="0" smtClean="0">
                <a:latin typeface="+mn-ea"/>
              </a:rPr>
              <a:t>. </a:t>
            </a:r>
            <a:endParaRPr lang="en-US" altLang="ko-KR" sz="1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latin typeface="+mn-ea"/>
              </a:rPr>
              <a:t>      </a:t>
            </a:r>
            <a:r>
              <a:rPr lang="ko-KR" altLang="en-US" sz="1400" dirty="0" smtClean="0">
                <a:latin typeface="+mn-ea"/>
              </a:rPr>
              <a:t>정확한 성적 산출 방식은 추후 발표하는 대입 모집 요강을 꼭 확인하세요</a:t>
            </a:r>
            <a:r>
              <a:rPr lang="en-US" altLang="ko-KR" sz="1400" dirty="0" smtClean="0">
                <a:latin typeface="+mn-ea"/>
              </a:rPr>
              <a:t>.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2738" y="3450283"/>
            <a:ext cx="696822" cy="705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03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모서리가 둥근 직사각형 13"/>
          <p:cNvSpPr/>
          <p:nvPr/>
        </p:nvSpPr>
        <p:spPr>
          <a:xfrm>
            <a:off x="3428256" y="1086889"/>
            <a:ext cx="2943944" cy="423664"/>
          </a:xfrm>
          <a:prstGeom prst="roundRect">
            <a:avLst>
              <a:gd name="adj" fmla="val 6194"/>
            </a:avLst>
          </a:prstGeom>
          <a:solidFill>
            <a:schemeClr val="bg1">
              <a:lumMod val="9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67544" y="1132456"/>
            <a:ext cx="3434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latin typeface="바탕"/>
                <a:ea typeface="바탕"/>
              </a:rPr>
              <a:t>⊙ </a:t>
            </a:r>
            <a:r>
              <a:rPr lang="ko-KR" altLang="en-US" sz="1400" dirty="0" smtClean="0"/>
              <a:t>내가 선택한 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진로 선택 과목 </a:t>
            </a:r>
            <a:r>
              <a:rPr lang="ko-KR" altLang="en-US" sz="1400" b="1" dirty="0" smtClean="0">
                <a:solidFill>
                  <a:schemeClr val="accent4"/>
                </a:solidFill>
              </a:rPr>
              <a:t>①</a:t>
            </a:r>
            <a:endParaRPr lang="ko-KR" altLang="en-US" sz="1400" b="1" dirty="0">
              <a:solidFill>
                <a:schemeClr val="accent4"/>
              </a:solidFill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109419"/>
              </p:ext>
            </p:extLst>
          </p:nvPr>
        </p:nvGraphicFramePr>
        <p:xfrm>
          <a:off x="669046" y="1713549"/>
          <a:ext cx="7845218" cy="100811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66576"/>
                <a:gridCol w="1956033"/>
                <a:gridCol w="1966576"/>
                <a:gridCol w="1956033"/>
              </a:tblGrid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err="1" smtClean="0">
                          <a:latin typeface="+mn-ea"/>
                          <a:ea typeface="+mn-ea"/>
                        </a:rPr>
                        <a:t>원점수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과목 평균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성취도별 분포 비율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90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70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A </a:t>
                      </a:r>
                      <a:r>
                        <a:rPr lang="ko-KR" altLang="en-US" sz="1400" dirty="0" smtClean="0">
                          <a:latin typeface="+mn-ea"/>
                          <a:ea typeface="+mn-ea"/>
                        </a:rPr>
                        <a:t>등급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+mn-ea"/>
                          <a:ea typeface="+mn-ea"/>
                        </a:rPr>
                        <a:t>A:B:C=3:4:3</a:t>
                      </a:r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아래쪽 화살표 1"/>
          <p:cNvSpPr/>
          <p:nvPr/>
        </p:nvSpPr>
        <p:spPr>
          <a:xfrm>
            <a:off x="4447639" y="2874214"/>
            <a:ext cx="288032" cy="417615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996137"/>
              </p:ext>
            </p:extLst>
          </p:nvPr>
        </p:nvGraphicFramePr>
        <p:xfrm>
          <a:off x="669046" y="3435846"/>
          <a:ext cx="7845219" cy="10222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82674"/>
                <a:gridCol w="1584176"/>
                <a:gridCol w="1656184"/>
                <a:gridCol w="1584176"/>
                <a:gridCol w="1638009"/>
              </a:tblGrid>
              <a:tr h="50405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대학의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성적 산출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 latinLnBrk="1">
                        <a:buAutoNum type="arabicPeriod"/>
                      </a:pP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변환 석차 </a:t>
                      </a:r>
                      <a:endParaRPr lang="en-US" altLang="ko-KR" sz="1400" b="0" dirty="0" smtClean="0">
                        <a:latin typeface="+mn-ea"/>
                        <a:ea typeface="+mn-ea"/>
                      </a:endParaRPr>
                    </a:p>
                    <a:p>
                      <a:pPr marL="0" indent="0" algn="ctr" latinLnBrk="1">
                        <a:buNone/>
                      </a:pP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등급 산출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2.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성취도에 따른 점수 부여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3.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정성 평가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4. </a:t>
                      </a:r>
                      <a:r>
                        <a:rPr lang="ko-KR" altLang="en-US" sz="1400" b="0" dirty="0" err="1" smtClean="0">
                          <a:latin typeface="+mn-ea"/>
                          <a:ea typeface="+mn-ea"/>
                        </a:rPr>
                        <a:t>미반영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70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모서리가 둥근 직사각형 11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rgbClr val="FEFE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모서리가 둥근 직사각형 3"/>
          <p:cNvSpPr/>
          <p:nvPr/>
        </p:nvSpPr>
        <p:spPr>
          <a:xfrm>
            <a:off x="2051720" y="3147814"/>
            <a:ext cx="1368152" cy="50405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223011" y="1779662"/>
            <a:ext cx="6552728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" dirty="0" smtClean="0">
              <a:solidFill>
                <a:schemeClr val="bg1"/>
              </a:solidFill>
              <a:latin typeface="바탕"/>
              <a:ea typeface="바탕"/>
            </a:endParaRPr>
          </a:p>
          <a:p>
            <a:pPr algn="ctr">
              <a:lnSpc>
                <a:spcPct val="150000"/>
              </a:lnSpc>
            </a:pPr>
            <a:r>
              <a:rPr lang="en-US" altLang="ko-KR" sz="4400" dirty="0" smtClean="0">
                <a:latin typeface="Asia견명조" pitchFamily="18" charset="-127"/>
                <a:ea typeface="Asia견명조" pitchFamily="18" charset="-127"/>
              </a:rPr>
              <a:t>Ⅰ</a:t>
            </a:r>
            <a:r>
              <a:rPr lang="ko-KR" altLang="en-US" sz="3600" dirty="0" smtClean="0"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sz="3600" b="1" dirty="0" smtClean="0">
                <a:latin typeface="Adobe 고딕 Std B" pitchFamily="34" charset="-127"/>
                <a:ea typeface="Adobe 고딕 Std B" pitchFamily="34" charset="-127"/>
              </a:rPr>
              <a:t>고교학점제의 이해</a:t>
            </a:r>
            <a:endParaRPr lang="en-US" altLang="ko-KR" sz="3600" b="1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12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/>
            <a:r>
              <a:rPr lang="ko-KR" altLang="en-US" sz="3600" dirty="0" smtClean="0"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sz="3200" b="1" dirty="0" smtClean="0">
                <a:latin typeface="Adobe 고딕 Std B" pitchFamily="34" charset="-127"/>
                <a:ea typeface="Adobe 고딕 Std B" pitchFamily="34" charset="-127"/>
              </a:rPr>
              <a:t>활동 </a:t>
            </a:r>
            <a:r>
              <a:rPr lang="en-US" altLang="ko-KR" sz="3200" b="1" dirty="0" smtClean="0">
                <a:latin typeface="Adobe 고딕 Std B" pitchFamily="34" charset="-127"/>
                <a:ea typeface="Adobe 고딕 Std B" pitchFamily="34" charset="-127"/>
              </a:rPr>
              <a:t>01   </a:t>
            </a:r>
            <a:r>
              <a:rPr lang="ko-KR" altLang="en-US" sz="3200" b="1" dirty="0" smtClean="0">
                <a:latin typeface="Adobe 고딕 Std B" pitchFamily="34" charset="-127"/>
                <a:ea typeface="Adobe 고딕 Std B" pitchFamily="34" charset="-127"/>
              </a:rPr>
              <a:t>고교학점제 </a:t>
            </a:r>
            <a:r>
              <a:rPr lang="ko-KR" altLang="en-US" sz="3200" b="1" dirty="0" err="1" smtClean="0">
                <a:latin typeface="Adobe 고딕 Std B" pitchFamily="34" charset="-127"/>
                <a:ea typeface="Adobe 고딕 Std B" pitchFamily="34" charset="-127"/>
              </a:rPr>
              <a:t>뽀개기</a:t>
            </a:r>
            <a:endParaRPr lang="en-US" altLang="ko-KR" sz="3200" b="1" dirty="0" smtClean="0">
              <a:latin typeface="Adobe 고딕 Std B" pitchFamily="34" charset="-127"/>
              <a:ea typeface="Adobe 고딕 Std B" pitchFamily="34" charset="-127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32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모서리가 둥근 직사각형 13"/>
          <p:cNvSpPr/>
          <p:nvPr/>
        </p:nvSpPr>
        <p:spPr>
          <a:xfrm>
            <a:off x="3428256" y="1108834"/>
            <a:ext cx="2943944" cy="423664"/>
          </a:xfrm>
          <a:prstGeom prst="roundRect">
            <a:avLst>
              <a:gd name="adj" fmla="val 6194"/>
            </a:avLst>
          </a:prstGeom>
          <a:solidFill>
            <a:schemeClr val="bg1">
              <a:lumMod val="9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67544" y="1132456"/>
            <a:ext cx="3434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latin typeface="바탕"/>
                <a:ea typeface="바탕"/>
              </a:rPr>
              <a:t>⊙ </a:t>
            </a:r>
            <a:r>
              <a:rPr lang="ko-KR" altLang="en-US" sz="1400" dirty="0" smtClean="0"/>
              <a:t>내가 선택한 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진로 선택 과목 </a:t>
            </a:r>
            <a:r>
              <a:rPr lang="ko-KR" altLang="en-US" sz="1400" b="1" dirty="0" smtClean="0">
                <a:solidFill>
                  <a:schemeClr val="accent4"/>
                </a:solidFill>
              </a:rPr>
              <a:t>①</a:t>
            </a:r>
            <a:endParaRPr lang="ko-KR" altLang="en-US" sz="1400" b="1" dirty="0">
              <a:solidFill>
                <a:schemeClr val="accent4"/>
              </a:solidFill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613419"/>
              </p:ext>
            </p:extLst>
          </p:nvPr>
        </p:nvGraphicFramePr>
        <p:xfrm>
          <a:off x="669046" y="1713549"/>
          <a:ext cx="7845218" cy="100811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66576"/>
                <a:gridCol w="1956033"/>
                <a:gridCol w="1966576"/>
                <a:gridCol w="1956033"/>
              </a:tblGrid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err="1" smtClean="0">
                          <a:latin typeface="+mn-ea"/>
                          <a:ea typeface="+mn-ea"/>
                        </a:rPr>
                        <a:t>원점수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과목 평균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성취도별 분포 비율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90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70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A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등급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A:B:C=3:4:3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아래쪽 화살표 1"/>
          <p:cNvSpPr/>
          <p:nvPr/>
        </p:nvSpPr>
        <p:spPr>
          <a:xfrm>
            <a:off x="4447639" y="2874214"/>
            <a:ext cx="288032" cy="417615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812434"/>
              </p:ext>
            </p:extLst>
          </p:nvPr>
        </p:nvGraphicFramePr>
        <p:xfrm>
          <a:off x="669046" y="3435846"/>
          <a:ext cx="7845219" cy="10222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82674"/>
                <a:gridCol w="1584176"/>
                <a:gridCol w="1656184"/>
                <a:gridCol w="1584176"/>
                <a:gridCol w="1638009"/>
              </a:tblGrid>
              <a:tr h="50405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대학의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성적 산출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 latinLnBrk="1">
                        <a:buAutoNum type="arabicPeriod"/>
                      </a:pP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변환 석차 </a:t>
                      </a:r>
                      <a:endParaRPr lang="en-US" altLang="ko-KR" sz="1400" b="0" dirty="0" smtClean="0">
                        <a:latin typeface="+mn-ea"/>
                        <a:ea typeface="+mn-ea"/>
                      </a:endParaRPr>
                    </a:p>
                    <a:p>
                      <a:pPr marL="0" indent="0" algn="ctr" latinLnBrk="1">
                        <a:buNone/>
                      </a:pP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등급 산출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2.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성취도에 따른 점수 부여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3.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정성 평가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4. </a:t>
                      </a:r>
                      <a:r>
                        <a:rPr lang="ko-KR" altLang="en-US" sz="1400" b="0" dirty="0" err="1" smtClean="0">
                          <a:latin typeface="+mn-ea"/>
                          <a:ea typeface="+mn-ea"/>
                        </a:rPr>
                        <a:t>미반영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946984" y="1131590"/>
            <a:ext cx="1849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사회문제 탐구  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75171" y="4064991"/>
            <a:ext cx="134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20</a:t>
            </a:r>
            <a:r>
              <a:rPr lang="ko-KR" altLang="en-US" sz="12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 </a:t>
            </a:r>
            <a:endParaRPr lang="ko-KR" altLang="en-US" sz="12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54485" y="4083918"/>
            <a:ext cx="134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정성 평가</a:t>
            </a:r>
            <a:endParaRPr lang="ko-KR" altLang="en-US" sz="16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92280" y="4064991"/>
            <a:ext cx="134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err="1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미반영</a:t>
            </a:r>
            <a:endParaRPr lang="ko-KR" altLang="en-US" sz="16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84846" y="4040010"/>
            <a:ext cx="134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1.3</a:t>
            </a:r>
            <a:r>
              <a:rPr lang="ko-KR" altLang="en-US" sz="12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 </a:t>
            </a:r>
            <a:endParaRPr lang="ko-KR" altLang="en-US" sz="12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4496221"/>
            <a:ext cx="15183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▶ 1+30/100</a:t>
            </a:r>
            <a:endParaRPr lang="ko-KR" altLang="en-US" sz="14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8009795" y="1102832"/>
            <a:ext cx="504056" cy="3600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8077176" y="1144352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bg1"/>
                </a:solidFill>
              </a:rPr>
              <a:t>예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3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모서리가 둥근 직사각형 13"/>
          <p:cNvSpPr/>
          <p:nvPr/>
        </p:nvSpPr>
        <p:spPr>
          <a:xfrm>
            <a:off x="3356248" y="1108834"/>
            <a:ext cx="2943944" cy="423664"/>
          </a:xfrm>
          <a:prstGeom prst="roundRect">
            <a:avLst>
              <a:gd name="adj" fmla="val 6194"/>
            </a:avLst>
          </a:prstGeom>
          <a:solidFill>
            <a:schemeClr val="bg1">
              <a:lumMod val="9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67544" y="1132456"/>
            <a:ext cx="3434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latin typeface="바탕"/>
                <a:ea typeface="바탕"/>
              </a:rPr>
              <a:t>⊙ </a:t>
            </a:r>
            <a:r>
              <a:rPr lang="ko-KR" altLang="en-US" sz="1400" dirty="0" smtClean="0"/>
              <a:t>내가 선택한 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진로 선택 과목 </a:t>
            </a:r>
            <a:r>
              <a:rPr lang="ko-KR" altLang="en-US" sz="1400" b="1" dirty="0">
                <a:solidFill>
                  <a:srgbClr val="7030A0"/>
                </a:solidFill>
              </a:rPr>
              <a:t>②</a:t>
            </a:r>
            <a:r>
              <a:rPr lang="ko-KR" altLang="en-US" sz="1400" b="1" dirty="0" smtClean="0"/>
              <a:t> </a:t>
            </a:r>
            <a:endParaRPr lang="ko-KR" altLang="en-US" sz="1400" b="1" dirty="0">
              <a:solidFill>
                <a:schemeClr val="accent4"/>
              </a:solidFill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208525"/>
              </p:ext>
            </p:extLst>
          </p:nvPr>
        </p:nvGraphicFramePr>
        <p:xfrm>
          <a:off x="669046" y="1713549"/>
          <a:ext cx="7845218" cy="100811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66576"/>
                <a:gridCol w="1956033"/>
                <a:gridCol w="1966576"/>
                <a:gridCol w="1956033"/>
              </a:tblGrid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err="1" smtClean="0">
                          <a:latin typeface="+mn-ea"/>
                          <a:ea typeface="+mn-ea"/>
                        </a:rPr>
                        <a:t>원점수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과목 평균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성취도별 분포 비율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70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70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B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등급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A:B:C=3:4:3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아래쪽 화살표 1"/>
          <p:cNvSpPr/>
          <p:nvPr/>
        </p:nvSpPr>
        <p:spPr>
          <a:xfrm>
            <a:off x="4447639" y="2874214"/>
            <a:ext cx="288032" cy="417615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795352"/>
              </p:ext>
            </p:extLst>
          </p:nvPr>
        </p:nvGraphicFramePr>
        <p:xfrm>
          <a:off x="669046" y="3435846"/>
          <a:ext cx="7845219" cy="10222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82674"/>
                <a:gridCol w="1584176"/>
                <a:gridCol w="1656184"/>
                <a:gridCol w="1584176"/>
                <a:gridCol w="1638009"/>
              </a:tblGrid>
              <a:tr h="50405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대학의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성적 산출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 latinLnBrk="1">
                        <a:buAutoNum type="arabicPeriod"/>
                      </a:pP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변환 석차 </a:t>
                      </a:r>
                      <a:endParaRPr lang="en-US" altLang="ko-KR" sz="1400" b="0" dirty="0" smtClean="0">
                        <a:latin typeface="+mn-ea"/>
                        <a:ea typeface="+mn-ea"/>
                      </a:endParaRPr>
                    </a:p>
                    <a:p>
                      <a:pPr marL="0" indent="0" algn="ctr" latinLnBrk="1">
                        <a:buNone/>
                      </a:pP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등급 산출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2.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성취도에 따른 점수 부여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3.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정성 평가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4. </a:t>
                      </a:r>
                      <a:r>
                        <a:rPr lang="ko-KR" altLang="en-US" sz="1400" b="0" dirty="0" err="1" smtClean="0">
                          <a:latin typeface="+mn-ea"/>
                          <a:ea typeface="+mn-ea"/>
                        </a:rPr>
                        <a:t>미반영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47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모서리가 둥근 직사각형 18"/>
          <p:cNvSpPr/>
          <p:nvPr/>
        </p:nvSpPr>
        <p:spPr>
          <a:xfrm>
            <a:off x="208772" y="937533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02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진로 </a:t>
            </a:r>
            <a:r>
              <a:rPr lang="ko-KR" altLang="en-US" sz="1600" b="1" dirty="0">
                <a:latin typeface="바탕" panose="02030600000101010101" pitchFamily="18" charset="-127"/>
                <a:ea typeface="바탕" panose="02030600000101010101" pitchFamily="18" charset="-127"/>
              </a:rPr>
              <a:t>선택 과목 알아보기</a:t>
            </a:r>
            <a:endParaRPr lang="en-US" altLang="ko-KR" sz="16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>
                <a:solidFill>
                  <a:schemeClr val="bg1"/>
                </a:solidFill>
                <a:latin typeface="바탕"/>
                <a:ea typeface="바탕"/>
              </a:rPr>
              <a:t> │</a:t>
            </a:r>
            <a:r>
              <a:rPr lang="en-US" altLang="ko-KR" sz="1400" dirty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0256" y="197753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단위 학교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28973" y="1971384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온라인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68549" y="1976146"/>
            <a:ext cx="1361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00" dirty="0" smtClean="0">
                <a:solidFill>
                  <a:schemeClr val="bg1"/>
                </a:solidFill>
              </a:rPr>
              <a:t>지역 사회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20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모서리가 둥근 직사각형 13"/>
          <p:cNvSpPr/>
          <p:nvPr/>
        </p:nvSpPr>
        <p:spPr>
          <a:xfrm>
            <a:off x="3356248" y="1108834"/>
            <a:ext cx="2943944" cy="423664"/>
          </a:xfrm>
          <a:prstGeom prst="roundRect">
            <a:avLst>
              <a:gd name="adj" fmla="val 6194"/>
            </a:avLst>
          </a:prstGeom>
          <a:solidFill>
            <a:schemeClr val="bg1">
              <a:lumMod val="9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67544" y="1132456"/>
            <a:ext cx="34346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>
                <a:latin typeface="바탕"/>
                <a:ea typeface="바탕"/>
              </a:rPr>
              <a:t>⊙ </a:t>
            </a:r>
            <a:r>
              <a:rPr lang="ko-KR" altLang="en-US" sz="1400" dirty="0" smtClean="0"/>
              <a:t>내가 선택한 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진로 선택 과목 </a:t>
            </a:r>
            <a:r>
              <a:rPr lang="ko-KR" altLang="en-US" sz="1400" b="1" dirty="0">
                <a:solidFill>
                  <a:srgbClr val="7030A0"/>
                </a:solidFill>
              </a:rPr>
              <a:t>②</a:t>
            </a:r>
            <a:r>
              <a:rPr lang="ko-KR" altLang="en-US" sz="1400" b="1" dirty="0" smtClean="0"/>
              <a:t> </a:t>
            </a:r>
            <a:endParaRPr lang="ko-KR" altLang="en-US" sz="1400" b="1" dirty="0">
              <a:solidFill>
                <a:schemeClr val="accent4"/>
              </a:solidFill>
            </a:endParaRPr>
          </a:p>
        </p:txBody>
      </p: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473669"/>
              </p:ext>
            </p:extLst>
          </p:nvPr>
        </p:nvGraphicFramePr>
        <p:xfrm>
          <a:off x="669046" y="1713549"/>
          <a:ext cx="7845218" cy="100811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66576"/>
                <a:gridCol w="1956033"/>
                <a:gridCol w="1966576"/>
                <a:gridCol w="1956033"/>
              </a:tblGrid>
              <a:tr h="50405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err="1" smtClean="0">
                          <a:latin typeface="+mn-ea"/>
                          <a:ea typeface="+mn-ea"/>
                        </a:rPr>
                        <a:t>원점수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과목 평균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성취도별 분포 비율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70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70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점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B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등급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A:B:C=3:4:3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아래쪽 화살표 1"/>
          <p:cNvSpPr/>
          <p:nvPr/>
        </p:nvSpPr>
        <p:spPr>
          <a:xfrm>
            <a:off x="4447639" y="2874214"/>
            <a:ext cx="288032" cy="417615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8" name="표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200620"/>
              </p:ext>
            </p:extLst>
          </p:nvPr>
        </p:nvGraphicFramePr>
        <p:xfrm>
          <a:off x="669046" y="3435846"/>
          <a:ext cx="7845219" cy="10222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82674"/>
                <a:gridCol w="1584176"/>
                <a:gridCol w="1656184"/>
                <a:gridCol w="1584176"/>
                <a:gridCol w="1638009"/>
              </a:tblGrid>
              <a:tr h="50405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대학의</a:t>
                      </a:r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algn="ctr" latinLnBrk="1"/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성적 산출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 latinLnBrk="1">
                        <a:buAutoNum type="arabicPeriod"/>
                      </a:pP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변환 석차 </a:t>
                      </a:r>
                      <a:endParaRPr lang="en-US" altLang="ko-KR" sz="1400" b="0" dirty="0" smtClean="0">
                        <a:latin typeface="+mn-ea"/>
                        <a:ea typeface="+mn-ea"/>
                      </a:endParaRPr>
                    </a:p>
                    <a:p>
                      <a:pPr marL="0" indent="0" algn="ctr" latinLnBrk="1">
                        <a:buNone/>
                      </a:pP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등급 산출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2.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성취도에 따른 점수 부여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3. </a:t>
                      </a:r>
                      <a:r>
                        <a:rPr lang="ko-KR" altLang="en-US" sz="1400" b="0" dirty="0" smtClean="0">
                          <a:latin typeface="+mn-ea"/>
                          <a:ea typeface="+mn-ea"/>
                        </a:rPr>
                        <a:t>정성 평가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0" dirty="0" smtClean="0">
                          <a:latin typeface="+mn-ea"/>
                          <a:ea typeface="+mn-ea"/>
                        </a:rPr>
                        <a:t>4. </a:t>
                      </a:r>
                      <a:r>
                        <a:rPr lang="ko-KR" altLang="en-US" sz="1400" b="0" dirty="0" err="1" smtClean="0">
                          <a:latin typeface="+mn-ea"/>
                          <a:ea typeface="+mn-ea"/>
                        </a:rPr>
                        <a:t>미반영</a:t>
                      </a:r>
                      <a:endParaRPr lang="ko-KR" altLang="en-US" sz="14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307024" y="1131590"/>
            <a:ext cx="1849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창의 경영  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184846" y="4040010"/>
            <a:ext cx="134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4.7</a:t>
            </a:r>
            <a:r>
              <a:rPr lang="ko-KR" altLang="en-US" sz="12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 </a:t>
            </a:r>
            <a:endParaRPr lang="ko-KR" altLang="en-US" sz="12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56854" y="4496221"/>
            <a:ext cx="1379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▶ 4+70/100</a:t>
            </a:r>
            <a:endParaRPr lang="ko-KR" altLang="en-US" sz="14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775171" y="4029805"/>
            <a:ext cx="134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15</a:t>
            </a:r>
            <a:r>
              <a:rPr lang="ko-KR" altLang="en-US" sz="12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 </a:t>
            </a:r>
            <a:endParaRPr lang="ko-KR" altLang="en-US" sz="12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30632" y="4036212"/>
            <a:ext cx="134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정성 평가</a:t>
            </a:r>
            <a:endParaRPr lang="ko-KR" altLang="en-US" sz="16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28672" y="4041138"/>
            <a:ext cx="134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err="1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미반영</a:t>
            </a:r>
            <a:endParaRPr lang="ko-KR" altLang="en-US" sz="1600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1" name="모서리가 둥근 직사각형 20"/>
          <p:cNvSpPr/>
          <p:nvPr/>
        </p:nvSpPr>
        <p:spPr>
          <a:xfrm>
            <a:off x="8009795" y="1102832"/>
            <a:ext cx="504056" cy="3600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8077176" y="1144352"/>
            <a:ext cx="360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b="1" dirty="0" smtClean="0">
                <a:solidFill>
                  <a:schemeClr val="bg1"/>
                </a:solidFill>
              </a:rPr>
              <a:t>예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61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모서리가 둥근 직사각형 11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rgbClr val="FEFE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5" name="모서리가 둥근 직사각형 14"/>
          <p:cNvSpPr/>
          <p:nvPr/>
        </p:nvSpPr>
        <p:spPr>
          <a:xfrm>
            <a:off x="1677050" y="3162444"/>
            <a:ext cx="1488764" cy="50405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345472" y="1799904"/>
            <a:ext cx="6552728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100" dirty="0" smtClean="0">
              <a:solidFill>
                <a:schemeClr val="bg1"/>
              </a:solidFill>
              <a:latin typeface="바탕"/>
              <a:ea typeface="바탕"/>
            </a:endParaRPr>
          </a:p>
          <a:p>
            <a:pPr algn="ctr">
              <a:lnSpc>
                <a:spcPct val="150000"/>
              </a:lnSpc>
            </a:pPr>
            <a:r>
              <a:rPr lang="en-US" altLang="ko-KR" sz="4400" dirty="0">
                <a:latin typeface="Asia견명조" pitchFamily="18" charset="-127"/>
                <a:ea typeface="Asia견명조" pitchFamily="18" charset="-127"/>
              </a:rPr>
              <a:t>Ⅲ</a:t>
            </a:r>
            <a:r>
              <a:rPr lang="ko-KR" altLang="en-US" sz="3600" dirty="0" smtClean="0">
                <a:latin typeface="Adobe 고딕 Std B" pitchFamily="34" charset="-127"/>
                <a:ea typeface="Adobe 고딕 Std B" pitchFamily="34" charset="-127"/>
              </a:rPr>
              <a:t> 학교생활과 학업 설계</a:t>
            </a:r>
            <a:endParaRPr lang="en-US" altLang="ko-KR" sz="3600" b="1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endParaRPr lang="en-US" altLang="ko-KR" sz="12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/>
            <a:r>
              <a:rPr lang="ko-KR" altLang="en-US" sz="3600" dirty="0" smtClean="0"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sz="3200" b="1" dirty="0" smtClean="0">
                <a:latin typeface="Adobe 고딕 Std B" pitchFamily="34" charset="-127"/>
                <a:ea typeface="Adobe 고딕 Std B" pitchFamily="34" charset="-127"/>
              </a:rPr>
              <a:t>활동 </a:t>
            </a:r>
            <a:r>
              <a:rPr lang="en-US" altLang="ko-KR" sz="3200" b="1" dirty="0" smtClean="0">
                <a:latin typeface="Adobe 고딕 Std B" pitchFamily="34" charset="-127"/>
                <a:ea typeface="Adobe 고딕 Std B" pitchFamily="34" charset="-127"/>
              </a:rPr>
              <a:t>06   </a:t>
            </a:r>
            <a:r>
              <a:rPr lang="ko-KR" altLang="en-US" sz="3200" b="1" dirty="0" smtClean="0">
                <a:latin typeface="Adobe 고딕 Std B" pitchFamily="34" charset="-127"/>
                <a:ea typeface="Adobe 고딕 Std B" pitchFamily="34" charset="-127"/>
              </a:rPr>
              <a:t>나만의 교육과정 만들기</a:t>
            </a:r>
            <a:endParaRPr lang="en-US" altLang="ko-KR" sz="3200" b="1" dirty="0" smtClean="0"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268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en-US" altLang="ko-KR" sz="1400" b="1" dirty="0" smtClean="0">
                <a:solidFill>
                  <a:schemeClr val="tx2"/>
                </a:solidFill>
                <a:latin typeface="+mn-ea"/>
              </a:rPr>
              <a:t>2015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개정 교육과정 편제표 </a:t>
            </a:r>
            <a:r>
              <a:rPr lang="ko-KR" altLang="en-US" sz="1400" dirty="0" smtClean="0">
                <a:latin typeface="+mn-ea"/>
              </a:rPr>
              <a:t>살펴보기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7170" name="Picture 2" descr="D:\박영지\고교학점제 워크북\고등 진행\PPT\이미지\2015개정 교육과정 편제표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125" y="1707654"/>
            <a:ext cx="6461009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12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en-US" altLang="ko-KR" sz="1400" b="1" dirty="0" smtClean="0">
                <a:solidFill>
                  <a:schemeClr val="tx2"/>
                </a:solidFill>
                <a:latin typeface="+mn-ea"/>
              </a:rPr>
              <a:t>2015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개정 교육과정 편제표 </a:t>
            </a:r>
            <a:r>
              <a:rPr lang="ko-KR" altLang="en-US" sz="1400" dirty="0" smtClean="0">
                <a:latin typeface="+mn-ea"/>
              </a:rPr>
              <a:t>살펴보기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541688" y="1635646"/>
            <a:ext cx="7990752" cy="2952328"/>
          </a:xfrm>
          <a:prstGeom prst="roundRect">
            <a:avLst>
              <a:gd name="adj" fmla="val 5947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11560" y="1653644"/>
            <a:ext cx="79267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latin typeface="+mn-ea"/>
              </a:rPr>
              <a:t>고등학교 교육과정은                    와 창의적                             으로     </a:t>
            </a:r>
            <a:endParaRPr lang="en-US" altLang="ko-KR" dirty="0" smtClean="0">
              <a:latin typeface="+mn-ea"/>
            </a:endParaRPr>
          </a:p>
          <a:p>
            <a:pPr algn="just">
              <a:lnSpc>
                <a:spcPct val="200000"/>
              </a:lnSpc>
            </a:pPr>
            <a:r>
              <a:rPr lang="en-US" altLang="ko-KR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편성됩니다</a:t>
            </a:r>
            <a:r>
              <a:rPr lang="en-US" altLang="ko-KR" dirty="0" smtClean="0">
                <a:latin typeface="+mn-ea"/>
              </a:rPr>
              <a:t>.</a:t>
            </a:r>
            <a:r>
              <a:rPr lang="en-US" altLang="ko-KR" dirty="0">
                <a:latin typeface="바탕"/>
                <a:ea typeface="바탕"/>
              </a:rPr>
              <a:t> </a:t>
            </a:r>
            <a:endParaRPr lang="en-US" altLang="ko-KR" dirty="0" smtClean="0">
              <a:latin typeface="바탕"/>
              <a:ea typeface="바탕"/>
            </a:endParaRPr>
          </a:p>
          <a:p>
            <a:pPr algn="just">
              <a:lnSpc>
                <a:spcPct val="200000"/>
              </a:lnSpc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latin typeface="+mn-ea"/>
              </a:rPr>
              <a:t>보통 교과 중              과목은 모든 학생이 공통으로 이수합니다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 algn="just">
              <a:lnSpc>
                <a:spcPct val="200000"/>
              </a:lnSpc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latin typeface="+mn-ea"/>
              </a:rPr>
              <a:t>학생의 과목 선택권을 확대하기 위해 선택 과목은               선택과</a:t>
            </a:r>
            <a:endParaRPr lang="en-US" altLang="ko-KR" dirty="0" smtClean="0">
              <a:latin typeface="+mn-ea"/>
            </a:endParaRPr>
          </a:p>
          <a:p>
            <a:pPr algn="just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               선택으로 나뉩니다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 </a:t>
            </a:r>
            <a:endParaRPr lang="en-US" altLang="ko-KR" dirty="0"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31840" y="18423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05752" y="3470350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17251" y="3470350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39952" y="18423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79736" y="2908963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92467" y="4004843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17326" y="4004843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37906" y="18423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96136" y="1841393"/>
            <a:ext cx="392771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78247" y="1849344"/>
            <a:ext cx="392771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85094" y="1849137"/>
            <a:ext cx="392771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73045" y="1849773"/>
            <a:ext cx="392771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2771800" y="2908963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08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en-US" altLang="ko-KR" sz="1400" b="1" dirty="0" smtClean="0">
                <a:solidFill>
                  <a:schemeClr val="tx2"/>
                </a:solidFill>
                <a:latin typeface="+mn-ea"/>
              </a:rPr>
              <a:t>2015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개정 교육과정 편제표 </a:t>
            </a:r>
            <a:r>
              <a:rPr lang="ko-KR" altLang="en-US" sz="1400" dirty="0" smtClean="0">
                <a:latin typeface="+mn-ea"/>
              </a:rPr>
              <a:t>살펴보기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10" name="모서리가 둥근 직사각형 9"/>
          <p:cNvSpPr/>
          <p:nvPr/>
        </p:nvSpPr>
        <p:spPr>
          <a:xfrm>
            <a:off x="541688" y="1635646"/>
            <a:ext cx="7990752" cy="2952328"/>
          </a:xfrm>
          <a:prstGeom prst="roundRect">
            <a:avLst>
              <a:gd name="adj" fmla="val 5947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11560" y="1653644"/>
            <a:ext cx="79267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latin typeface="+mn-ea"/>
              </a:rPr>
              <a:t>고등학교 교육과정은                    와 창의적                             으로     </a:t>
            </a:r>
            <a:endParaRPr lang="en-US" altLang="ko-KR" dirty="0" smtClean="0">
              <a:latin typeface="+mn-ea"/>
            </a:endParaRPr>
          </a:p>
          <a:p>
            <a:pPr algn="just">
              <a:lnSpc>
                <a:spcPct val="200000"/>
              </a:lnSpc>
            </a:pPr>
            <a:r>
              <a:rPr lang="en-US" altLang="ko-KR" dirty="0">
                <a:latin typeface="+mn-ea"/>
              </a:rPr>
              <a:t> 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편성됩니다</a:t>
            </a:r>
            <a:r>
              <a:rPr lang="en-US" altLang="ko-KR" dirty="0" smtClean="0">
                <a:latin typeface="+mn-ea"/>
              </a:rPr>
              <a:t>.</a:t>
            </a:r>
            <a:r>
              <a:rPr lang="en-US" altLang="ko-KR" dirty="0">
                <a:latin typeface="바탕"/>
                <a:ea typeface="바탕"/>
              </a:rPr>
              <a:t> </a:t>
            </a:r>
            <a:endParaRPr lang="en-US" altLang="ko-KR" dirty="0" smtClean="0">
              <a:latin typeface="바탕"/>
              <a:ea typeface="바탕"/>
            </a:endParaRPr>
          </a:p>
          <a:p>
            <a:pPr algn="just">
              <a:lnSpc>
                <a:spcPct val="200000"/>
              </a:lnSpc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latin typeface="+mn-ea"/>
              </a:rPr>
              <a:t>보통 교과 중              과목은 모든 학생이 공통으로 이수합니다</a:t>
            </a:r>
            <a:r>
              <a:rPr lang="en-US" altLang="ko-KR" dirty="0" smtClean="0">
                <a:latin typeface="+mn-ea"/>
              </a:rPr>
              <a:t>. </a:t>
            </a:r>
          </a:p>
          <a:p>
            <a:pPr algn="just">
              <a:lnSpc>
                <a:spcPct val="200000"/>
              </a:lnSpc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latin typeface="+mn-ea"/>
              </a:rPr>
              <a:t>학생의 과목 선택권을 확대하기 위해 선택 과목은                선택과</a:t>
            </a:r>
            <a:endParaRPr lang="en-US" altLang="ko-KR" dirty="0" smtClean="0">
              <a:latin typeface="+mn-ea"/>
            </a:endParaRPr>
          </a:p>
          <a:p>
            <a:pPr algn="just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               선택으로 나뉩니다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 </a:t>
            </a:r>
            <a:endParaRPr lang="en-US" altLang="ko-KR" dirty="0"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31840" y="18423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69360" y="3470350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72908" y="3470350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39952" y="18423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79736" y="2893061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13052" y="2893061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92467" y="4004843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17326" y="4004843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37906" y="18423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42775" y="1817540"/>
            <a:ext cx="392771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55215" y="1817540"/>
            <a:ext cx="392771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21669" y="1840550"/>
            <a:ext cx="392771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494354" y="1832599"/>
            <a:ext cx="392771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7" name="그림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3140684" y="1842378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교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37906" y="1830867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과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99748" y="184495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(</a:t>
            </a:r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군</a:t>
            </a:r>
            <a:r>
              <a:rPr lang="en-US" altLang="ko-KR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)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815797" y="1837744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체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36539" y="1837744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험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06121" y="1833442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활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79137" y="1832599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동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80372" y="2886145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공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20367" y="2878194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통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153979" y="3470786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일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75254" y="3470350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반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01311" y="3999328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진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17326" y="4004843"/>
            <a:ext cx="423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로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039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22617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dirty="0">
              <a:solidFill>
                <a:schemeClr val="bg1"/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우리 학교 교육과정 </a:t>
            </a:r>
            <a:r>
              <a:rPr lang="ko-KR" altLang="en-US" sz="1400" dirty="0" smtClean="0">
                <a:latin typeface="+mn-ea"/>
              </a:rPr>
              <a:t>확인하기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719572" y="1642697"/>
            <a:ext cx="7740860" cy="2592288"/>
          </a:xfrm>
          <a:prstGeom prst="roundRect">
            <a:avLst>
              <a:gd name="adj" fmla="val 8015"/>
            </a:avLst>
          </a:prstGeom>
          <a:solidFill>
            <a:srgbClr val="E4FC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899591" y="2052012"/>
            <a:ext cx="73448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1600" b="1" dirty="0" smtClean="0">
                <a:latin typeface="바탕"/>
                <a:ea typeface="바탕"/>
              </a:rPr>
              <a:t>• </a:t>
            </a:r>
            <a:r>
              <a:rPr lang="ko-KR" altLang="en-US" sz="1600" b="1" dirty="0" smtClean="0"/>
              <a:t>편제표</a:t>
            </a:r>
            <a:r>
              <a:rPr lang="en-US" altLang="ko-KR" sz="1600" b="1" dirty="0" smtClean="0"/>
              <a:t>:</a:t>
            </a:r>
            <a:r>
              <a:rPr lang="ko-KR" altLang="en-US" sz="1600" b="1" dirty="0" smtClean="0"/>
              <a:t>  </a:t>
            </a:r>
            <a:r>
              <a:rPr lang="ko-KR" altLang="en-US" sz="1600" dirty="0" smtClean="0"/>
              <a:t>학교마다 다름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학년</a:t>
            </a:r>
            <a:r>
              <a:rPr lang="en-US" altLang="ko-KR" sz="1600" dirty="0" smtClean="0"/>
              <a:t>·</a:t>
            </a:r>
            <a:r>
              <a:rPr lang="ko-KR" altLang="en-US" sz="1600" dirty="0" err="1" smtClean="0"/>
              <a:t>학기별로</a:t>
            </a:r>
            <a:r>
              <a:rPr lang="ko-KR" altLang="en-US" sz="1600" dirty="0" smtClean="0"/>
              <a:t> 선택할 수 있는 과목의 종류와 수가 </a:t>
            </a:r>
            <a:endParaRPr lang="en-US" altLang="ko-KR" sz="1600" dirty="0" smtClean="0"/>
          </a:p>
          <a:p>
            <a:pPr algn="just"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</a:t>
            </a:r>
            <a:r>
              <a:rPr lang="ko-KR" altLang="en-US" sz="1600" dirty="0" smtClean="0"/>
              <a:t>결정되어 있음</a:t>
            </a:r>
            <a:r>
              <a:rPr lang="en-US" altLang="ko-KR" sz="1600" dirty="0" smtClean="0"/>
              <a:t>.</a:t>
            </a:r>
          </a:p>
          <a:p>
            <a:pPr algn="just">
              <a:lnSpc>
                <a:spcPct val="200000"/>
              </a:lnSpc>
            </a:pPr>
            <a:r>
              <a:rPr lang="en-US" altLang="ko-KR" sz="1600" b="1" dirty="0" smtClean="0">
                <a:latin typeface="바탕"/>
                <a:ea typeface="바탕"/>
              </a:rPr>
              <a:t>• </a:t>
            </a:r>
            <a:r>
              <a:rPr lang="ko-KR" altLang="en-US" sz="1600" b="1" dirty="0" smtClean="0"/>
              <a:t>단위</a:t>
            </a:r>
            <a:r>
              <a:rPr lang="en-US" altLang="ko-KR" sz="1600" b="1" dirty="0" smtClean="0"/>
              <a:t>: </a:t>
            </a:r>
            <a:r>
              <a:rPr lang="en-US" altLang="ko-KR" sz="1600" dirty="0" smtClean="0"/>
              <a:t>1</a:t>
            </a:r>
            <a:r>
              <a:rPr lang="ko-KR" altLang="en-US" sz="1600" dirty="0" smtClean="0"/>
              <a:t>주에 해당 과목을 배우는 시간</a:t>
            </a:r>
            <a:r>
              <a:rPr lang="en-US" altLang="ko-KR" sz="1600" dirty="0" smtClean="0"/>
              <a:t>. 1</a:t>
            </a:r>
            <a:r>
              <a:rPr lang="ko-KR" altLang="en-US" sz="1600" dirty="0" smtClean="0"/>
              <a:t>주에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시간을 배우면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단위가 됨</a:t>
            </a:r>
            <a:r>
              <a:rPr lang="en-US" altLang="ko-KR" sz="1600" dirty="0" smtClean="0"/>
              <a:t>.</a:t>
            </a:r>
          </a:p>
          <a:p>
            <a:pPr algn="just">
              <a:lnSpc>
                <a:spcPct val="200000"/>
              </a:lnSpc>
            </a:pPr>
            <a:r>
              <a:rPr lang="en-US" altLang="ko-KR" sz="1600" b="1" dirty="0" smtClean="0">
                <a:latin typeface="바탕"/>
                <a:ea typeface="바탕"/>
              </a:rPr>
              <a:t>• </a:t>
            </a:r>
            <a:r>
              <a:rPr lang="ko-KR" altLang="en-US" sz="1600" b="1" dirty="0" err="1" smtClean="0"/>
              <a:t>택</a:t>
            </a:r>
            <a:r>
              <a:rPr lang="en-US" altLang="ko-KR" sz="1600" b="1" dirty="0" smtClean="0"/>
              <a:t> 1: </a:t>
            </a:r>
            <a:r>
              <a:rPr lang="ko-KR" altLang="en-US" sz="1600" b="1" dirty="0" smtClean="0"/>
              <a:t> </a:t>
            </a:r>
            <a:r>
              <a:rPr lang="ko-KR" altLang="en-US" sz="1600" dirty="0" smtClean="0"/>
              <a:t>제시된 선택 과목 중 원하는 과목을 선택하면 됨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95536" y="967829"/>
            <a:ext cx="8062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나만의 교육과정 </a:t>
            </a:r>
            <a:r>
              <a:rPr lang="ko-KR" altLang="en-US" sz="1400" dirty="0" smtClean="0">
                <a:latin typeface="+mn-ea"/>
              </a:rPr>
              <a:t>만들기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5524"/>
              </p:ext>
            </p:extLst>
          </p:nvPr>
        </p:nvGraphicFramePr>
        <p:xfrm>
          <a:off x="664237" y="1297551"/>
          <a:ext cx="7796195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354"/>
                <a:gridCol w="1198185"/>
                <a:gridCol w="1863332"/>
                <a:gridCol w="974119"/>
                <a:gridCol w="2087397"/>
                <a:gridCol w="979808"/>
              </a:tblGrid>
              <a:tr h="144016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>
                          <a:solidFill>
                            <a:schemeClr val="tx1"/>
                          </a:solidFill>
                        </a:rPr>
                        <a:t>영역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>
                          <a:solidFill>
                            <a:schemeClr val="tx1"/>
                          </a:solidFill>
                        </a:rPr>
                        <a:t>교과</a:t>
                      </a:r>
                      <a:r>
                        <a:rPr lang="en-US" altLang="ko-KR" sz="8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800" dirty="0" smtClean="0">
                          <a:solidFill>
                            <a:schemeClr val="tx1"/>
                          </a:solidFill>
                        </a:rPr>
                        <a:t>군</a:t>
                      </a:r>
                      <a:r>
                        <a:rPr lang="en-US" altLang="ko-KR" sz="8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ko-KR" altLang="en-US" sz="900" dirty="0" smtClean="0">
                          <a:solidFill>
                            <a:schemeClr val="tx1"/>
                          </a:solidFill>
                        </a:rPr>
                        <a:t>학년</a:t>
                      </a:r>
                      <a:endParaRPr lang="ko-KR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1314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/>
                        <a:t>1</a:t>
                      </a:r>
                      <a:r>
                        <a:rPr lang="ko-KR" altLang="en-US" sz="800" b="1" dirty="0" smtClean="0"/>
                        <a:t>학기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/>
                        <a:t>2</a:t>
                      </a:r>
                      <a:r>
                        <a:rPr lang="ko-KR" altLang="en-US" sz="800" b="1" dirty="0" smtClean="0"/>
                        <a:t>학기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11886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과목명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운영 단위</a:t>
                      </a:r>
                      <a:r>
                        <a:rPr lang="en-US" altLang="ko-KR" sz="800" b="1" dirty="0" smtClean="0"/>
                        <a:t>(</a:t>
                      </a:r>
                      <a:r>
                        <a:rPr lang="ko-KR" altLang="en-US" sz="800" b="1" dirty="0" smtClean="0"/>
                        <a:t>학점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과목명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운영 단위</a:t>
                      </a:r>
                      <a:r>
                        <a:rPr lang="en-US" altLang="ko-KR" sz="800" b="1" dirty="0" smtClean="0"/>
                        <a:t>(</a:t>
                      </a:r>
                      <a:r>
                        <a:rPr lang="ko-KR" altLang="en-US" sz="800" b="1" dirty="0" smtClean="0"/>
                        <a:t>학점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141390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기초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국어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국어</a:t>
                      </a:r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국어</a:t>
                      </a:r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수학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수학</a:t>
                      </a:r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수학</a:t>
                      </a:r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영어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</a:t>
                      </a:r>
                      <a:r>
                        <a:rPr lang="ko-KR" altLang="en-US" sz="800" b="1" baseline="0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 영어</a:t>
                      </a:r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</a:t>
                      </a:r>
                      <a:r>
                        <a:rPr lang="ko-KR" altLang="en-US" sz="800" b="1" baseline="0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 영어</a:t>
                      </a:r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한국사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한국사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한국사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탐구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사회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역사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도덕 포함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통합 사회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통합 사회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1251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과학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통합 과학</a:t>
                      </a:r>
                      <a:endParaRPr lang="en-US" altLang="ko-KR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  <a:p>
                      <a:pPr algn="just" latinLnBrk="1"/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과학탐구 실험</a:t>
                      </a:r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통합 과학</a:t>
                      </a:r>
                      <a:endParaRPr lang="en-US" altLang="ko-KR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  <a:p>
                      <a:pPr algn="just" latinLnBrk="1"/>
                      <a:r>
                        <a:rPr lang="en-US" altLang="ko-KR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800" b="1" dirty="0" smtClean="0">
                          <a:solidFill>
                            <a:schemeClr val="accent5"/>
                          </a:solidFill>
                          <a:latin typeface="+mn-ea"/>
                          <a:ea typeface="+mn-ea"/>
                        </a:rPr>
                        <a:t>과학탐구 실험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070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체육</a:t>
                      </a:r>
                      <a:endParaRPr lang="en-US" altLang="ko-KR" sz="800" b="1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•</a:t>
                      </a:r>
                    </a:p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예술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체육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예술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240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생활</a:t>
                      </a:r>
                      <a:endParaRPr lang="en-US" altLang="ko-KR" sz="800" b="1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•</a:t>
                      </a:r>
                    </a:p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교양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기술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가정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제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외국어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한문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교양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192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소계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12192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합계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4" name="모서리가 둥근 직사각형 13"/>
          <p:cNvSpPr/>
          <p:nvPr/>
        </p:nvSpPr>
        <p:spPr>
          <a:xfrm>
            <a:off x="6773052" y="453935"/>
            <a:ext cx="1852573" cy="6056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1710" y="443724"/>
            <a:ext cx="576064" cy="58335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044574" y="547575"/>
            <a:ext cx="16780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100" b="1" dirty="0" err="1" smtClean="0"/>
              <a:t>꿈잡이</a:t>
            </a:r>
            <a:r>
              <a:rPr lang="ko-KR" altLang="en-US" sz="1100" b="1" dirty="0" smtClean="0"/>
              <a:t> 정보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⑤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⑦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</a:t>
            </a:r>
          </a:p>
          <a:p>
            <a:pPr algn="just"/>
            <a:r>
              <a:rPr lang="ko-KR" altLang="en-US" sz="1100" b="1" dirty="0" smtClean="0">
                <a:solidFill>
                  <a:srgbClr val="FF0000"/>
                </a:solidFill>
              </a:rPr>
              <a:t>⑧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⑩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⑪ </a:t>
            </a:r>
            <a:r>
              <a:rPr lang="ko-KR" altLang="en-US" sz="1100" b="1" dirty="0" smtClean="0"/>
              <a:t>참고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320974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95536" y="967829"/>
            <a:ext cx="8062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나만의 교육과정 </a:t>
            </a:r>
            <a:r>
              <a:rPr lang="ko-KR" altLang="en-US" sz="1400" dirty="0" smtClean="0">
                <a:latin typeface="+mn-ea"/>
              </a:rPr>
              <a:t>만들기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246204"/>
              </p:ext>
            </p:extLst>
          </p:nvPr>
        </p:nvGraphicFramePr>
        <p:xfrm>
          <a:off x="664237" y="1347614"/>
          <a:ext cx="7796195" cy="345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354"/>
                <a:gridCol w="1198185"/>
                <a:gridCol w="1863332"/>
                <a:gridCol w="974119"/>
                <a:gridCol w="2087397"/>
                <a:gridCol w="979808"/>
              </a:tblGrid>
              <a:tr h="144016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>
                          <a:solidFill>
                            <a:schemeClr val="tx1"/>
                          </a:solidFill>
                        </a:rPr>
                        <a:t>영역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dirty="0" smtClean="0">
                          <a:solidFill>
                            <a:schemeClr val="tx1"/>
                          </a:solidFill>
                        </a:rPr>
                        <a:t>교과</a:t>
                      </a:r>
                      <a:r>
                        <a:rPr lang="en-US" altLang="ko-KR" sz="80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800" dirty="0" smtClean="0">
                          <a:solidFill>
                            <a:schemeClr val="tx1"/>
                          </a:solidFill>
                        </a:rPr>
                        <a:t>군</a:t>
                      </a:r>
                      <a:r>
                        <a:rPr lang="en-US" altLang="ko-KR" sz="8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9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ko-KR" altLang="en-US" sz="900" dirty="0" smtClean="0">
                          <a:solidFill>
                            <a:schemeClr val="tx1"/>
                          </a:solidFill>
                        </a:rPr>
                        <a:t>학년</a:t>
                      </a:r>
                      <a:r>
                        <a:rPr lang="en-US" altLang="ko-KR" sz="900" dirty="0" smtClean="0">
                          <a:solidFill>
                            <a:schemeClr val="tx1"/>
                          </a:solidFill>
                        </a:rPr>
                        <a:t>/3</a:t>
                      </a:r>
                      <a:r>
                        <a:rPr lang="ko-KR" altLang="en-US" sz="900" dirty="0" smtClean="0">
                          <a:solidFill>
                            <a:schemeClr val="tx1"/>
                          </a:solidFill>
                        </a:rPr>
                        <a:t>학년</a:t>
                      </a:r>
                      <a:endParaRPr lang="ko-KR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1314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/>
                        <a:t>1</a:t>
                      </a:r>
                      <a:r>
                        <a:rPr lang="ko-KR" altLang="en-US" sz="800" b="1" dirty="0" smtClean="0"/>
                        <a:t>학기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/>
                        <a:t>2</a:t>
                      </a:r>
                      <a:r>
                        <a:rPr lang="ko-KR" altLang="en-US" sz="800" b="1" dirty="0" smtClean="0"/>
                        <a:t>학기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11886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과목명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운영 단위</a:t>
                      </a:r>
                      <a:r>
                        <a:rPr lang="en-US" altLang="ko-KR" sz="800" b="1" dirty="0" smtClean="0"/>
                        <a:t>(</a:t>
                      </a:r>
                      <a:r>
                        <a:rPr lang="ko-KR" altLang="en-US" sz="800" b="1" dirty="0" smtClean="0"/>
                        <a:t>학점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과목명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운영 단위</a:t>
                      </a:r>
                      <a:r>
                        <a:rPr lang="en-US" altLang="ko-KR" sz="800" b="1" dirty="0" smtClean="0"/>
                        <a:t>(</a:t>
                      </a:r>
                      <a:r>
                        <a:rPr lang="ko-KR" altLang="en-US" sz="800" b="1" dirty="0" smtClean="0"/>
                        <a:t>학점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141390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기초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국어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수학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영어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한국사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탐구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사회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역사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도덕 포함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12513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과학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/>
                      <a:endParaRPr lang="ko-KR" altLang="en-US" sz="800" b="1" dirty="0" smtClean="0">
                        <a:solidFill>
                          <a:schemeClr val="accent5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070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체육</a:t>
                      </a:r>
                      <a:endParaRPr lang="en-US" altLang="ko-KR" sz="800" b="1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•</a:t>
                      </a:r>
                    </a:p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예술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체육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예술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240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생활</a:t>
                      </a:r>
                      <a:endParaRPr lang="en-US" altLang="ko-KR" sz="800" b="1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•</a:t>
                      </a:r>
                    </a:p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교양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기술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가정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제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외국어</a:t>
                      </a:r>
                      <a:r>
                        <a:rPr lang="en-US" altLang="ko-KR" sz="800" b="1" dirty="0" smtClean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한문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교양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2192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소계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121920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latin typeface="+mn-ea"/>
                          <a:ea typeface="+mn-ea"/>
                        </a:rPr>
                        <a:t>합계</a:t>
                      </a:r>
                      <a:endParaRPr lang="ko-KR" altLang="en-US" sz="8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0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8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</a:tbl>
          </a:graphicData>
        </a:graphic>
      </p:graphicFrame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3" name="모서리가 둥근 직사각형 12"/>
          <p:cNvSpPr/>
          <p:nvPr/>
        </p:nvSpPr>
        <p:spPr>
          <a:xfrm>
            <a:off x="6773052" y="453935"/>
            <a:ext cx="1852573" cy="60564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1710" y="443724"/>
            <a:ext cx="576064" cy="583356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044574" y="547575"/>
            <a:ext cx="16780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100" b="1" dirty="0" err="1" smtClean="0"/>
              <a:t>꿈잡이</a:t>
            </a:r>
            <a:r>
              <a:rPr lang="ko-KR" altLang="en-US" sz="1100" b="1" dirty="0" smtClean="0"/>
              <a:t> 정보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⑤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⑦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</a:t>
            </a:r>
          </a:p>
          <a:p>
            <a:pPr algn="just"/>
            <a:r>
              <a:rPr lang="ko-KR" altLang="en-US" sz="1100" b="1" dirty="0" smtClean="0">
                <a:solidFill>
                  <a:srgbClr val="FF0000"/>
                </a:solidFill>
              </a:rPr>
              <a:t>⑧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⑩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⑪ </a:t>
            </a:r>
            <a:r>
              <a:rPr lang="ko-KR" altLang="en-US" sz="1100" b="1" dirty="0" smtClean="0"/>
              <a:t>참고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52255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영상을 보며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고교학점제</a:t>
            </a:r>
            <a:r>
              <a:rPr lang="ko-KR" altLang="en-US" sz="1400" dirty="0" smtClean="0">
                <a:latin typeface="+mn-ea"/>
              </a:rPr>
              <a:t> 알아보기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77450" y="4566029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 smtClean="0"/>
              <a:t>출처</a:t>
            </a:r>
            <a:r>
              <a:rPr lang="en-US" altLang="ko-KR" sz="1100" dirty="0" smtClean="0"/>
              <a:t>: </a:t>
            </a:r>
            <a:r>
              <a:rPr lang="ko-KR" altLang="en-US" sz="1100" dirty="0" smtClean="0"/>
              <a:t>친절한 </a:t>
            </a:r>
            <a:r>
              <a:rPr lang="en-US" altLang="ko-KR" sz="1100" dirty="0" smtClean="0"/>
              <a:t>YES </a:t>
            </a:r>
            <a:r>
              <a:rPr lang="ko-KR" altLang="en-US" sz="1100" dirty="0" smtClean="0"/>
              <a:t>중등 교육</a:t>
            </a:r>
            <a:endParaRPr lang="ko-KR" altLang="en-US" sz="1100" dirty="0"/>
          </a:p>
        </p:txBody>
      </p:sp>
      <p:sp>
        <p:nvSpPr>
          <p:cNvPr id="12" name="직사각형 11"/>
          <p:cNvSpPr/>
          <p:nvPr/>
        </p:nvSpPr>
        <p:spPr>
          <a:xfrm>
            <a:off x="1763688" y="4558357"/>
            <a:ext cx="3126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 smtClean="0"/>
              <a:t>영상 링크</a:t>
            </a:r>
            <a:r>
              <a:rPr lang="en-US" altLang="ko-KR" sz="1200" dirty="0" smtClean="0"/>
              <a:t>: </a:t>
            </a:r>
            <a:r>
              <a:rPr lang="en-US" altLang="ko-KR" sz="1200" dirty="0">
                <a:hlinkClick r:id="rId3"/>
              </a:rPr>
              <a:t>https://</a:t>
            </a:r>
            <a:r>
              <a:rPr lang="en-US" altLang="ko-KR" sz="1200" dirty="0" smtClean="0">
                <a:hlinkClick r:id="rId3"/>
              </a:rPr>
              <a:t>youtu.be/bHQHevu_orU</a:t>
            </a:r>
            <a:endParaRPr lang="en-US" altLang="ko-KR" sz="1200" dirty="0" smtClean="0"/>
          </a:p>
          <a:p>
            <a:endParaRPr lang="en-US" altLang="ko-KR" sz="1200" dirty="0" smtClean="0"/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박영지\고교학점제 워크북\고등 진행\PPT\이미지\영상 틀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527" y="1511454"/>
            <a:ext cx="5305747" cy="3015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모서리가 둥근 직사각형 13"/>
          <p:cNvSpPr/>
          <p:nvPr/>
        </p:nvSpPr>
        <p:spPr>
          <a:xfrm>
            <a:off x="1979712" y="1707654"/>
            <a:ext cx="4896544" cy="2304256"/>
          </a:xfrm>
          <a:prstGeom prst="roundRect">
            <a:avLst>
              <a:gd name="adj" fmla="val 4347"/>
            </a:avLst>
          </a:prstGeom>
          <a:solidFill>
            <a:srgbClr val="FCFEE6"/>
          </a:solidFill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2223854" y="1949227"/>
            <a:ext cx="446449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dobe 고딕 Std B" pitchFamily="34" charset="-127"/>
                <a:ea typeface="Adobe 고딕 Std B" pitchFamily="34" charset="-127"/>
              </a:rPr>
              <a:t>중등 장학사가 들려주는</a:t>
            </a:r>
            <a:endParaRPr lang="en-US" altLang="ko-KR" sz="2000" b="1" dirty="0">
              <a:solidFill>
                <a:schemeClr val="tx2">
                  <a:lumMod val="60000"/>
                  <a:lumOff val="40000"/>
                </a:schemeClr>
              </a:solidFill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dirty="0" smtClean="0">
                <a:latin typeface="Adobe 고딕 Std B" pitchFamily="34" charset="-127"/>
                <a:ea typeface="Adobe 고딕 Std B" pitchFamily="34" charset="-127"/>
              </a:rPr>
              <a:t>고교학점제 </a:t>
            </a:r>
            <a:endParaRPr lang="en-US" altLang="ko-KR" sz="2800" dirty="0" smtClean="0">
              <a:latin typeface="Adobe 고딕 Std B" pitchFamily="34" charset="-127"/>
              <a:ea typeface="Adobe 고딕 Std B" pitchFamily="34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800" dirty="0" smtClean="0">
                <a:latin typeface="Adobe 고딕 Std B" pitchFamily="34" charset="-127"/>
                <a:ea typeface="Adobe 고딕 Std B" pitchFamily="34" charset="-127"/>
              </a:rPr>
              <a:t>총정리</a:t>
            </a:r>
            <a:endParaRPr lang="en-US" altLang="ko-KR" sz="2800" dirty="0" smtClean="0">
              <a:latin typeface="Adobe 고딕 Std B" pitchFamily="34" charset="-127"/>
              <a:ea typeface="Adobe 고딕 Std B" pitchFamily="34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156176" y="3685986"/>
            <a:ext cx="576064" cy="25391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50" b="1" dirty="0" smtClean="0">
                <a:solidFill>
                  <a:schemeClr val="bg1"/>
                </a:solidFill>
              </a:rPr>
              <a:t>13:08</a:t>
            </a:r>
            <a:endParaRPr lang="ko-KR" altLang="en-US" sz="1050" b="1" dirty="0">
              <a:solidFill>
                <a:schemeClr val="bg1"/>
              </a:solidFill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05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95536" y="1039837"/>
            <a:ext cx="8062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나만의 교육과정 </a:t>
            </a:r>
            <a:r>
              <a:rPr lang="ko-KR" altLang="en-US" sz="1400" dirty="0" smtClean="0">
                <a:latin typeface="+mn-ea"/>
              </a:rPr>
              <a:t>점검하기</a:t>
            </a:r>
            <a:r>
              <a:rPr lang="en-US" altLang="ko-KR" sz="1400" dirty="0" smtClean="0">
                <a:latin typeface="+mn-ea"/>
              </a:rPr>
              <a:t>(</a:t>
            </a:r>
            <a:r>
              <a:rPr lang="ko-KR" altLang="en-US" sz="1400" dirty="0" smtClean="0">
                <a:latin typeface="+mn-ea"/>
              </a:rPr>
              <a:t>체크리스트 확인</a:t>
            </a:r>
            <a:r>
              <a:rPr lang="en-US" altLang="ko-KR" sz="1400" dirty="0" smtClean="0">
                <a:latin typeface="+mn-ea"/>
              </a:rPr>
              <a:t>)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410040"/>
              </p:ext>
            </p:extLst>
          </p:nvPr>
        </p:nvGraphicFramePr>
        <p:xfrm>
          <a:off x="776443" y="1549246"/>
          <a:ext cx="7561833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253"/>
                <a:gridCol w="5904656"/>
                <a:gridCol w="597924"/>
              </a:tblGrid>
              <a:tr h="370840">
                <a:tc row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체크리스트</a:t>
                      </a:r>
                      <a:endParaRPr lang="en-US" altLang="ko-KR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공통 사항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b="1" dirty="0" smtClean="0">
                          <a:solidFill>
                            <a:srgbClr val="00B050"/>
                          </a:solidFill>
                        </a:rPr>
                        <a:t>1.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년간 교과 총 이수 단위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학점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이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180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학점 이상이 되나요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b="1" dirty="0" smtClean="0">
                          <a:solidFill>
                            <a:srgbClr val="00B050"/>
                          </a:solidFill>
                        </a:rPr>
                        <a:t>2.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나의 진로와 적성에 맞는 과목을 선택했나요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b="1" dirty="0" smtClean="0">
                          <a:solidFill>
                            <a:srgbClr val="00B050"/>
                          </a:solidFill>
                        </a:rPr>
                        <a:t>3.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과목의 위계에 맞게 이수 시기를 선택했나요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? &lt;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</a:rPr>
                        <a:t>꿈잡이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 정보</a:t>
                      </a:r>
                      <a:r>
                        <a:rPr lang="ko-KR" altLang="en-US" sz="1050" b="1" dirty="0" smtClean="0">
                          <a:solidFill>
                            <a:srgbClr val="FF0000"/>
                          </a:solidFill>
                        </a:rPr>
                        <a:t>⑤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(54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쪽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참고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dirty="0" smtClean="0">
                          <a:solidFill>
                            <a:srgbClr val="00B050"/>
                          </a:solidFill>
                        </a:rPr>
                        <a:t>4.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대학수학능력시험을 볼 예정인 경우 시험 과목을 선택했나요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? &lt;</a:t>
                      </a:r>
                      <a:r>
                        <a:rPr lang="ko-KR" altLang="en-US" sz="1050" b="0" dirty="0" err="1" smtClean="0">
                          <a:solidFill>
                            <a:schemeClr val="tx1"/>
                          </a:solidFill>
                        </a:rPr>
                        <a:t>꿈잡이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 정보</a:t>
                      </a:r>
                      <a:r>
                        <a:rPr lang="ko-KR" altLang="en-US" sz="1050" b="1" dirty="0" smtClean="0">
                          <a:solidFill>
                            <a:srgbClr val="FF0000"/>
                          </a:solidFill>
                        </a:rPr>
                        <a:t>⑥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(55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쪽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) 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참고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&gt;</a:t>
                      </a:r>
                      <a:endParaRPr lang="ko-KR" altLang="en-US" sz="105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50" b="1" dirty="0" smtClean="0">
                          <a:solidFill>
                            <a:srgbClr val="00B050"/>
                          </a:solidFill>
                        </a:rPr>
                        <a:t>5.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년간 진로 선택 과목을 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ko-KR" altLang="en-US" sz="1050" b="0" dirty="0" smtClean="0">
                          <a:solidFill>
                            <a:schemeClr val="tx1"/>
                          </a:solidFill>
                        </a:rPr>
                        <a:t>개 이상 선택했나요</a:t>
                      </a:r>
                      <a:r>
                        <a:rPr lang="en-US" altLang="ko-KR" sz="1050" b="0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ko-KR" alt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체크리스트</a:t>
                      </a:r>
                      <a:endParaRPr lang="en-US" altLang="ko-KR" sz="11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100" b="1" dirty="0" smtClean="0">
                          <a:solidFill>
                            <a:schemeClr val="tx1"/>
                          </a:solidFill>
                        </a:rPr>
                        <a:t>우리 학교</a:t>
                      </a:r>
                      <a:r>
                        <a:rPr lang="en-US" altLang="ko-KR" sz="11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ko-KR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2" name="모서리가 둥근 직사각형 1"/>
          <p:cNvSpPr/>
          <p:nvPr/>
        </p:nvSpPr>
        <p:spPr>
          <a:xfrm>
            <a:off x="7884368" y="1603263"/>
            <a:ext cx="288032" cy="288032"/>
          </a:xfrm>
          <a:prstGeom prst="roundRect">
            <a:avLst/>
          </a:prstGeom>
          <a:solidFill>
            <a:schemeClr val="bg1"/>
          </a:solidFill>
          <a:ln w="127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7887142" y="1963287"/>
            <a:ext cx="288032" cy="288032"/>
          </a:xfrm>
          <a:prstGeom prst="roundRect">
            <a:avLst/>
          </a:prstGeom>
          <a:solidFill>
            <a:schemeClr val="bg1"/>
          </a:solidFill>
          <a:ln w="127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7887142" y="2349980"/>
            <a:ext cx="288032" cy="288032"/>
          </a:xfrm>
          <a:prstGeom prst="roundRect">
            <a:avLst/>
          </a:prstGeom>
          <a:solidFill>
            <a:schemeClr val="bg1"/>
          </a:solidFill>
          <a:ln w="127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7887142" y="2712961"/>
            <a:ext cx="288032" cy="288032"/>
          </a:xfrm>
          <a:prstGeom prst="roundRect">
            <a:avLst/>
          </a:prstGeom>
          <a:solidFill>
            <a:schemeClr val="bg1"/>
          </a:solidFill>
          <a:ln w="127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7887142" y="3076948"/>
            <a:ext cx="288032" cy="288032"/>
          </a:xfrm>
          <a:prstGeom prst="roundRect">
            <a:avLst/>
          </a:prstGeom>
          <a:solidFill>
            <a:schemeClr val="bg1"/>
          </a:solidFill>
          <a:ln w="127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7888814" y="3435846"/>
            <a:ext cx="288032" cy="288032"/>
          </a:xfrm>
          <a:prstGeom prst="roundRect">
            <a:avLst/>
          </a:prstGeom>
          <a:solidFill>
            <a:schemeClr val="bg1"/>
          </a:solidFill>
          <a:ln w="127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7884368" y="3811658"/>
            <a:ext cx="288032" cy="288032"/>
          </a:xfrm>
          <a:prstGeom prst="roundRect">
            <a:avLst/>
          </a:prstGeom>
          <a:solidFill>
            <a:schemeClr val="bg1"/>
          </a:solidFill>
          <a:ln w="127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7884368" y="4174032"/>
            <a:ext cx="288032" cy="288032"/>
          </a:xfrm>
          <a:prstGeom prst="roundRect">
            <a:avLst/>
          </a:prstGeom>
          <a:solidFill>
            <a:schemeClr val="bg1"/>
          </a:solidFill>
          <a:ln w="127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245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latin typeface="+mn-ea"/>
              </a:rPr>
              <a:t>우리 학교 교육과정 확인하기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765138"/>
              </p:ext>
            </p:extLst>
          </p:nvPr>
        </p:nvGraphicFramePr>
        <p:xfrm>
          <a:off x="395536" y="1203598"/>
          <a:ext cx="8352928" cy="3695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8647">
                  <a:extLst>
                    <a:ext uri="{9D8B030D-6E8A-4147-A177-3AD203B41FA5}">
                      <a16:colId xmlns="" xmlns:a16="http://schemas.microsoft.com/office/drawing/2014/main" val="3452951761"/>
                    </a:ext>
                  </a:extLst>
                </a:gridCol>
                <a:gridCol w="779505">
                  <a:extLst>
                    <a:ext uri="{9D8B030D-6E8A-4147-A177-3AD203B41FA5}">
                      <a16:colId xmlns="" xmlns:a16="http://schemas.microsoft.com/office/drawing/2014/main" val="3131553598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409123318"/>
                    </a:ext>
                  </a:extLst>
                </a:gridCol>
                <a:gridCol w="2952328">
                  <a:extLst>
                    <a:ext uri="{9D8B030D-6E8A-4147-A177-3AD203B41FA5}">
                      <a16:colId xmlns="" xmlns:a16="http://schemas.microsoft.com/office/drawing/2014/main" val="2325723927"/>
                    </a:ext>
                  </a:extLst>
                </a:gridCol>
                <a:gridCol w="3096344">
                  <a:extLst>
                    <a:ext uri="{9D8B030D-6E8A-4147-A177-3AD203B41FA5}">
                      <a16:colId xmlns="" xmlns:a16="http://schemas.microsoft.com/office/drawing/2014/main" val="3932688416"/>
                    </a:ext>
                  </a:extLst>
                </a:gridCol>
              </a:tblGrid>
              <a:tr h="21825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영역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교과</a:t>
                      </a:r>
                      <a:r>
                        <a:rPr lang="en-US" altLang="ko-KR" sz="9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군</a:t>
                      </a:r>
                      <a:r>
                        <a:rPr lang="en-US" altLang="ko-KR" sz="9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공통 과목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일반 선택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진로 선택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51451723"/>
                  </a:ext>
                </a:extLst>
              </a:tr>
              <a:tr h="210976">
                <a:tc rowSpan="4"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기초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국어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국어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독서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문학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화법과 작문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언어와 매체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실용 국어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심화 국어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고전 읽기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61257498"/>
                  </a:ext>
                </a:extLst>
              </a:tr>
              <a:tr h="334652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0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수학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수학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수학</a:t>
                      </a:r>
                      <a:r>
                        <a:rPr lang="en-US" altLang="ko-KR" sz="850" dirty="0" smtClean="0"/>
                        <a:t>Ⅰ, </a:t>
                      </a:r>
                      <a:r>
                        <a:rPr lang="ko-KR" altLang="en-US" sz="850" dirty="0" smtClean="0"/>
                        <a:t>수학</a:t>
                      </a:r>
                      <a:r>
                        <a:rPr lang="en-US" altLang="ko-KR" sz="850" dirty="0" smtClean="0"/>
                        <a:t>Ⅱ, </a:t>
                      </a:r>
                      <a:r>
                        <a:rPr lang="ko-KR" altLang="en-US" sz="850" dirty="0" smtClean="0"/>
                        <a:t>확률과 통계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미적분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기하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실용 수학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경제 수학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err="1" smtClean="0"/>
                        <a:t>수학과제</a:t>
                      </a:r>
                      <a:r>
                        <a:rPr lang="ko-KR" altLang="en-US" sz="850" dirty="0" smtClean="0"/>
                        <a:t> 탐구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기본 수학</a:t>
                      </a:r>
                      <a:r>
                        <a:rPr lang="en-US" altLang="ko-KR" sz="850" dirty="0" smtClean="0"/>
                        <a:t>,</a:t>
                      </a:r>
                    </a:p>
                    <a:p>
                      <a:pPr algn="ctr" defTabSz="864000" latinLnBrk="1"/>
                      <a:r>
                        <a:rPr lang="en-US" altLang="ko-KR" sz="850" dirty="0" smtClean="0"/>
                        <a:t> </a:t>
                      </a:r>
                      <a:r>
                        <a:rPr lang="ko-KR" altLang="en-US" sz="850" dirty="0" smtClean="0"/>
                        <a:t>인공지능 수학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7911843"/>
                  </a:ext>
                </a:extLst>
              </a:tr>
              <a:tr h="334652">
                <a:tc vMerge="1">
                  <a:txBody>
                    <a:bodyPr/>
                    <a:lstStyle/>
                    <a:p>
                      <a:pPr algn="ctr" defTabSz="864000" latinLnBrk="1"/>
                      <a:endParaRPr lang="ko-KR" altLang="en-US" sz="10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영어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영어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영어</a:t>
                      </a:r>
                      <a:r>
                        <a:rPr lang="en-US" altLang="ko-KR" sz="850" dirty="0" smtClean="0"/>
                        <a:t>Ⅰ, </a:t>
                      </a:r>
                      <a:r>
                        <a:rPr lang="ko-KR" altLang="en-US" sz="850" dirty="0" smtClean="0"/>
                        <a:t>영어</a:t>
                      </a:r>
                      <a:r>
                        <a:rPr lang="en-US" altLang="ko-KR" sz="850" dirty="0" smtClean="0"/>
                        <a:t>Ⅱ, </a:t>
                      </a:r>
                      <a:r>
                        <a:rPr lang="ko-KR" altLang="en-US" sz="850" dirty="0" smtClean="0"/>
                        <a:t>영어 회화</a:t>
                      </a:r>
                      <a:r>
                        <a:rPr lang="en-US" altLang="ko-KR" sz="850" dirty="0" smtClean="0"/>
                        <a:t>,</a:t>
                      </a:r>
                    </a:p>
                    <a:p>
                      <a:pPr algn="ctr" defTabSz="864000" latinLnBrk="1"/>
                      <a:r>
                        <a:rPr lang="ko-KR" altLang="en-US" sz="850" dirty="0" smtClean="0"/>
                        <a:t>영어 독해와 작문</a:t>
                      </a:r>
                      <a:r>
                        <a:rPr lang="en-US" altLang="ko-KR" sz="850" dirty="0" smtClean="0"/>
                        <a:t> 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실용 영어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영어권 문화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영미 문학 읽기</a:t>
                      </a:r>
                      <a:r>
                        <a:rPr lang="en-US" altLang="ko-KR" sz="850" dirty="0" smtClean="0"/>
                        <a:t>, </a:t>
                      </a:r>
                      <a:r>
                        <a:rPr lang="ko-KR" altLang="en-US" sz="850" dirty="0" smtClean="0"/>
                        <a:t>진로 영어</a:t>
                      </a:r>
                      <a:r>
                        <a:rPr lang="en-US" altLang="ko-KR" sz="850" dirty="0" smtClean="0"/>
                        <a:t>, </a:t>
                      </a:r>
                    </a:p>
                    <a:p>
                      <a:pPr algn="ctr" defTabSz="864000" latinLnBrk="1"/>
                      <a:r>
                        <a:rPr lang="ko-KR" altLang="en-US" sz="850" dirty="0" smtClean="0"/>
                        <a:t>기본 영어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0172836"/>
                  </a:ext>
                </a:extLst>
              </a:tr>
              <a:tr h="210976">
                <a:tc vMerge="1">
                  <a:txBody>
                    <a:bodyPr/>
                    <a:lstStyle/>
                    <a:p>
                      <a:pPr algn="ctr" defTabSz="864000" latinLnBrk="1"/>
                      <a:endParaRPr lang="ko-KR" altLang="en-US" sz="10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한국사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한국사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en-US" altLang="ko-KR" sz="850" dirty="0" smtClean="0"/>
                        <a:t>-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en-US" altLang="ko-KR" sz="850" dirty="0" smtClean="0"/>
                        <a:t>-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70254318"/>
                  </a:ext>
                </a:extLst>
              </a:tr>
              <a:tr h="334652">
                <a:tc rowSpan="2"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탐구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사회</a:t>
                      </a:r>
                      <a:r>
                        <a:rPr lang="en-US" altLang="ko-KR" sz="850" b="1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역사</a:t>
                      </a:r>
                      <a:r>
                        <a:rPr lang="en-US" altLang="ko-KR" sz="850" b="1" dirty="0" smtClean="0"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도덕 포함</a:t>
                      </a:r>
                      <a:r>
                        <a:rPr lang="en-US" altLang="ko-KR" sz="850" b="1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dirty="0" smtClean="0"/>
                        <a:t>통합 사회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한국지리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세계지리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세계사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동아시아사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경제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정치와 법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사회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문화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생활과 윤리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윤리와 사상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여행 지리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사회문제 탐구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고전과 윤리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4607456"/>
                  </a:ext>
                </a:extLst>
              </a:tr>
              <a:tr h="334652">
                <a:tc vMerge="1">
                  <a:txBody>
                    <a:bodyPr/>
                    <a:lstStyle/>
                    <a:p>
                      <a:pPr algn="ctr" defTabSz="864000" latinLnBrk="1"/>
                      <a:endParaRPr lang="ko-KR" altLang="en-US" sz="10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과학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통합 과학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과학탐구 실험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물리학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화학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생명과학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지구과학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물리학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화학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생명과학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지구과학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</a:p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과학사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생활과 과학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융합과학 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36546531"/>
                  </a:ext>
                </a:extLst>
              </a:tr>
              <a:tr h="210976">
                <a:tc rowSpan="2"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체육</a:t>
                      </a:r>
                      <a:endParaRPr lang="en-US" altLang="ko-KR" sz="850" b="1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ctr" defTabSz="8640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〮</a:t>
                      </a:r>
                      <a:endParaRPr lang="en-US" altLang="ko-KR" sz="900" b="1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ctr" defTabSz="8640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예술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체육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en-US" altLang="ko-KR" sz="850" dirty="0" smtClean="0"/>
                        <a:t>-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체육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운동과 건강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스포츠 생활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체육 탐구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57980857"/>
                  </a:ext>
                </a:extLst>
              </a:tr>
              <a:tr h="154652">
                <a:tc vMerge="1">
                  <a:txBody>
                    <a:bodyPr/>
                    <a:lstStyle/>
                    <a:p>
                      <a:pPr algn="ctr" defTabSz="864000" latinLnBrk="1"/>
                      <a:endParaRPr lang="ko-KR" altLang="en-US" sz="10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예술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en-US" altLang="ko-KR" sz="850" dirty="0" smtClean="0"/>
                        <a:t>-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음악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미술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연극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음악 연주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음악 감상과 비평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미술 창작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미술 감상과 비평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78034344"/>
                  </a:ext>
                </a:extLst>
              </a:tr>
              <a:tr h="334652">
                <a:tc rowSpan="3"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생활</a:t>
                      </a:r>
                      <a:endParaRPr lang="en-US" altLang="ko-KR" sz="850" b="1" dirty="0" smtClean="0">
                        <a:latin typeface="+mn-ea"/>
                        <a:ea typeface="+mn-ea"/>
                      </a:endParaRPr>
                    </a:p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〮</a:t>
                      </a:r>
                      <a:endParaRPr lang="en-US" altLang="ko-KR" sz="850" b="1" dirty="0" smtClean="0">
                        <a:latin typeface="+mn-ea"/>
                        <a:ea typeface="+mn-ea"/>
                      </a:endParaRPr>
                    </a:p>
                    <a:p>
                      <a:pPr algn="ctr" defTabSz="864000" latinLnBrk="1"/>
                      <a:r>
                        <a:rPr lang="ko-KR" altLang="en-US" sz="850" b="1" dirty="0" smtClean="0">
                          <a:latin typeface="+mn-ea"/>
                          <a:ea typeface="+mn-ea"/>
                        </a:rPr>
                        <a:t>교양</a:t>
                      </a:r>
                      <a:endParaRPr lang="ko-KR" altLang="en-US" sz="85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기술</a:t>
                      </a:r>
                      <a:r>
                        <a:rPr lang="en-US" altLang="ko-KR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가정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en-US" altLang="ko-KR" sz="850" dirty="0" smtClean="0"/>
                        <a:t>-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기술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·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가정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정보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농업 생명 과학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공학 일반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창의 경영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해양 문화와  기술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가정과학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지식 재산 일반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인공지능 기초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59885709"/>
                  </a:ext>
                </a:extLst>
              </a:tr>
              <a:tr h="334652">
                <a:tc vMerge="1">
                  <a:txBody>
                    <a:bodyPr/>
                    <a:lstStyle/>
                    <a:p>
                      <a:pPr algn="ctr" defTabSz="864000" latinLnBrk="1"/>
                      <a:endParaRPr lang="ko-KR" altLang="en-US" sz="10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외국어</a:t>
                      </a:r>
                      <a:r>
                        <a:rPr lang="en-US" altLang="ko-KR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/ </a:t>
                      </a:r>
                    </a:p>
                    <a:p>
                      <a:pPr algn="ctr" defTabSz="864000"/>
                      <a:r>
                        <a:rPr lang="ko-KR" altLang="en-US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한문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en-US" altLang="ko-KR" sz="850" dirty="0" smtClean="0"/>
                        <a:t>-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독일어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일본어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프랑스어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러시아어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스페인어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아랍어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중국어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베트남어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한문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독일어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일본어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프랑스어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러시아어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스페인어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</a:t>
                      </a:r>
                    </a:p>
                    <a:p>
                      <a:pPr algn="ctr" defTabSz="864000"/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아랍어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중국어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베트남어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한문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Ⅱ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00135171"/>
                  </a:ext>
                </a:extLst>
              </a:tr>
              <a:tr h="33465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교양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en-US" altLang="ko-KR" sz="850" dirty="0" smtClean="0"/>
                        <a:t>-</a:t>
                      </a:r>
                      <a:endParaRPr lang="ko-KR" altLang="en-US" sz="85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철학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논리학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심리학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교육학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종교학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진로와 직업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보건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환경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실용 경제</a:t>
                      </a:r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논술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/>
                      <a:r>
                        <a:rPr lang="en-US" altLang="ko-KR" sz="85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1298885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5536" y="915566"/>
            <a:ext cx="8062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고등학교 보통 교과 과목 </a:t>
            </a:r>
            <a:r>
              <a:rPr lang="ko-KR" altLang="en-US" sz="1400" dirty="0" smtClean="0">
                <a:latin typeface="+mn-ea"/>
              </a:rPr>
              <a:t>살펴보기</a:t>
            </a:r>
            <a:endParaRPr lang="ko-KR" altLang="en-US" sz="1400" dirty="0">
              <a:latin typeface="+mn-ea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5" name="모서리가 둥근 직사각형 14"/>
          <p:cNvSpPr/>
          <p:nvPr/>
        </p:nvSpPr>
        <p:spPr>
          <a:xfrm>
            <a:off x="6773052" y="501641"/>
            <a:ext cx="1852573" cy="53363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9661" y="533243"/>
            <a:ext cx="504056" cy="51043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020721" y="563162"/>
            <a:ext cx="167804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50" b="1" dirty="0" err="1" smtClean="0"/>
              <a:t>꿈잡이</a:t>
            </a:r>
            <a:r>
              <a:rPr lang="ko-KR" altLang="en-US" sz="1050" b="1" dirty="0" smtClean="0"/>
              <a:t> 정보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①</a:t>
            </a:r>
            <a:r>
              <a:rPr lang="en-US" altLang="ko-KR" sz="1050" b="1" dirty="0" smtClean="0"/>
              <a:t>(50</a:t>
            </a:r>
            <a:r>
              <a:rPr lang="ko-KR" altLang="en-US" sz="1050" b="1" dirty="0" smtClean="0"/>
              <a:t>쪽</a:t>
            </a:r>
            <a:r>
              <a:rPr lang="en-US" altLang="ko-KR" sz="1050" b="1" dirty="0" smtClean="0"/>
              <a:t>) </a:t>
            </a:r>
            <a:endParaRPr lang="en-US" altLang="ko-KR" sz="1050" b="1" dirty="0"/>
          </a:p>
          <a:p>
            <a:pPr algn="just"/>
            <a:r>
              <a:rPr lang="ko-KR" altLang="en-US" sz="1050" b="1" dirty="0" smtClean="0"/>
              <a:t>참</a:t>
            </a:r>
            <a:r>
              <a:rPr lang="ko-KR" altLang="en-US" sz="1050" b="1" dirty="0"/>
              <a:t>고</a:t>
            </a:r>
            <a:endParaRPr lang="en-US" altLang="ko-KR" sz="1050" b="1" dirty="0" smtClean="0"/>
          </a:p>
        </p:txBody>
      </p:sp>
    </p:spTree>
    <p:extLst>
      <p:ext uri="{BB962C8B-B14F-4D97-AF65-F5344CB8AC3E}">
        <p14:creationId xmlns:p14="http://schemas.microsoft.com/office/powerpoint/2010/main" val="201644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C55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4147" y="913819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06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나만의 교육과정 만들기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│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STEP 2</a:t>
            </a:r>
            <a:r>
              <a:rPr lang="en-US" altLang="ko-KR" sz="1400" dirty="0" smtClean="0">
                <a:solidFill>
                  <a:schemeClr val="bg1"/>
                </a:solidFill>
                <a:latin typeface="바탕"/>
                <a:ea typeface="바탕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3</a:t>
            </a:r>
            <a:endParaRPr lang="ko-KR" altLang="en-US" sz="1400" b="1" dirty="0"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9908" y="4111875"/>
            <a:ext cx="4763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solidFill>
                  <a:schemeClr val="bg1"/>
                </a:solidFill>
              </a:rPr>
              <a:t>5:39</a:t>
            </a:r>
            <a:endParaRPr lang="ko-KR" altLang="en-US" sz="1000" b="1" dirty="0">
              <a:solidFill>
                <a:schemeClr val="bg1"/>
              </a:solidFill>
            </a:endParaRPr>
          </a:p>
        </p:txBody>
      </p:sp>
      <p:pic>
        <p:nvPicPr>
          <p:cNvPr id="11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95536" y="1039837"/>
            <a:ext cx="8062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b="1" dirty="0" smtClean="0">
                <a:solidFill>
                  <a:schemeClr val="tx2"/>
                </a:solidFill>
                <a:latin typeface="+mn-ea"/>
              </a:rPr>
              <a:t>대학수학능력시험 출제 과목 </a:t>
            </a:r>
            <a:r>
              <a:rPr lang="ko-KR" altLang="en-US" sz="1400" dirty="0" smtClean="0">
                <a:latin typeface="+mn-ea"/>
              </a:rPr>
              <a:t>살펴보기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139208"/>
              </p:ext>
            </p:extLst>
          </p:nvPr>
        </p:nvGraphicFramePr>
        <p:xfrm>
          <a:off x="611560" y="1412120"/>
          <a:ext cx="7926766" cy="32955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xmlns="" val="3131553598"/>
                    </a:ext>
                  </a:extLst>
                </a:gridCol>
                <a:gridCol w="5904656">
                  <a:extLst>
                    <a:ext uri="{9D8B030D-6E8A-4147-A177-3AD203B41FA5}">
                      <a16:colId xmlns:a16="http://schemas.microsoft.com/office/drawing/2014/main" xmlns="" val="409123318"/>
                    </a:ext>
                  </a:extLst>
                </a:gridCol>
                <a:gridCol w="1013998"/>
              </a:tblGrid>
              <a:tr h="2340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영역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출제 과목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 smtClean="0">
                          <a:solidFill>
                            <a:schemeClr val="tx1"/>
                          </a:solidFill>
                        </a:rPr>
                        <a:t>성적 처리 방식</a:t>
                      </a:r>
                      <a:endParaRPr lang="ko-KR" altLang="en-US" sz="9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1451723"/>
                  </a:ext>
                </a:extLst>
              </a:tr>
              <a:tr h="424285"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국어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864000" latinLnBrk="1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•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공통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독서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 문학</a:t>
                      </a:r>
                      <a:endParaRPr lang="en-US" altLang="ko-KR" sz="900" b="1" dirty="0" smtClean="0">
                        <a:latin typeface="+mn-ea"/>
                        <a:ea typeface="+mn-ea"/>
                      </a:endParaRPr>
                    </a:p>
                    <a:p>
                      <a:pPr algn="just" defTabSz="864000" latinLnBrk="1"/>
                      <a:r>
                        <a:rPr lang="ko-KR" altLang="ko-KR" sz="900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선택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화법과 작문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언어와 매체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중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선택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상대 평가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1257498"/>
                  </a:ext>
                </a:extLst>
              </a:tr>
              <a:tr h="374417"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수학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864000" latinLnBrk="1"/>
                      <a:r>
                        <a:rPr lang="ko-KR" altLang="ko-KR" sz="900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공통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수학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수학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Ⅱ</a:t>
                      </a:r>
                    </a:p>
                    <a:p>
                      <a:pPr algn="just" defTabSz="864000" latinLnBrk="1"/>
                      <a:r>
                        <a:rPr lang="ko-KR" altLang="ko-KR" sz="900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선택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확률과 통계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미적분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기하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중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선택</a:t>
                      </a:r>
                      <a:endParaRPr lang="ko-KR" altLang="en-US" sz="90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상대 평가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911843"/>
                  </a:ext>
                </a:extLst>
              </a:tr>
              <a:tr h="234010"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영어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8640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영어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영어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8640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절대 평가</a:t>
                      </a:r>
                      <a:endParaRPr lang="en-US" altLang="ko-KR" sz="900" b="1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0172836"/>
                  </a:ext>
                </a:extLst>
              </a:tr>
              <a:tr h="234010"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한국사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한국사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절대 평가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0254318"/>
                  </a:ext>
                </a:extLst>
              </a:tr>
              <a:tr h="1216854">
                <a:tc>
                  <a:txBody>
                    <a:bodyPr/>
                    <a:lstStyle/>
                    <a:p>
                      <a:pPr algn="ctr" defTabSz="864000" latinLnBrk="1"/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탐구</a:t>
                      </a:r>
                      <a:endParaRPr lang="ko-KR" altLang="en-US" sz="900" b="1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ko-KR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lang="ko-KR" altLang="en-US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일반계 고등학교</a:t>
                      </a:r>
                      <a:r>
                        <a:rPr lang="en-US" altLang="ko-KR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algn="just"/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*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사회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,</a:t>
                      </a:r>
                      <a:r>
                        <a:rPr lang="en-US" altLang="ko-KR" sz="9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aseline="0" dirty="0" smtClean="0">
                          <a:latin typeface="+mn-ea"/>
                          <a:ea typeface="+mn-ea"/>
                        </a:rPr>
                        <a:t>과학 구분 없이 </a:t>
                      </a:r>
                      <a:r>
                        <a:rPr lang="en-US" altLang="ko-KR" sz="900" baseline="0" dirty="0" smtClean="0">
                          <a:latin typeface="+mn-ea"/>
                          <a:ea typeface="+mn-ea"/>
                        </a:rPr>
                        <a:t>2</a:t>
                      </a:r>
                      <a:r>
                        <a:rPr lang="ko-KR" altLang="en-US" sz="900" baseline="0" dirty="0" smtClean="0">
                          <a:latin typeface="+mn-ea"/>
                          <a:ea typeface="+mn-ea"/>
                        </a:rPr>
                        <a:t>개 과목 선택</a:t>
                      </a:r>
                      <a:endParaRPr lang="en-US" altLang="ko-KR" sz="900" baseline="0" dirty="0" smtClean="0">
                        <a:latin typeface="+mn-ea"/>
                        <a:ea typeface="+mn-ea"/>
                      </a:endParaRPr>
                    </a:p>
                    <a:p>
                      <a:pPr algn="just"/>
                      <a:r>
                        <a:rPr lang="en-US" altLang="ko-KR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 </a:t>
                      </a:r>
                      <a:r>
                        <a:rPr lang="ko-KR" altLang="ko-KR" sz="900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사회 탐구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9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한국지리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세계지리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세계사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err="1" smtClean="0">
                          <a:latin typeface="+mn-ea"/>
                          <a:ea typeface="+mn-ea"/>
                        </a:rPr>
                        <a:t>동아시아사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경제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정치와 법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사회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문화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생활과 윤리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</a:p>
                    <a:p>
                      <a:pPr algn="just"/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                              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윤리와 사상</a:t>
                      </a:r>
                      <a:endParaRPr lang="en-US" altLang="ko-KR" sz="900" b="1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ko-KR" sz="900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과학 탐구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물리학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화학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생명과학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지구과학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물리학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Ⅱ,</a:t>
                      </a:r>
                      <a:r>
                        <a:rPr lang="en-US" altLang="ko-KR" sz="900" b="1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baseline="0" dirty="0" smtClean="0">
                          <a:latin typeface="+mn-ea"/>
                          <a:ea typeface="+mn-ea"/>
                        </a:rPr>
                        <a:t>화학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Ⅱ,</a:t>
                      </a:r>
                      <a:r>
                        <a:rPr lang="en-US" altLang="ko-KR" sz="900" b="1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baseline="0" dirty="0" smtClean="0">
                          <a:latin typeface="+mn-ea"/>
                          <a:ea typeface="+mn-ea"/>
                        </a:rPr>
                        <a:t>생명과학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Ⅱ,</a:t>
                      </a:r>
                      <a:r>
                        <a:rPr lang="en-US" altLang="ko-KR" sz="900" b="1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baseline="0" dirty="0" smtClean="0">
                          <a:latin typeface="+mn-ea"/>
                          <a:ea typeface="+mn-ea"/>
                        </a:rPr>
                        <a:t>지구과학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Ⅱ</a:t>
                      </a:r>
                    </a:p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0" i="0" u="none" strike="noStrike" kern="1200" baseline="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[</a:t>
                      </a:r>
                      <a:r>
                        <a:rPr lang="ko-KR" altLang="en-US" sz="9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직업계</a:t>
                      </a:r>
                      <a:r>
                        <a:rPr lang="ko-KR" altLang="en-US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 고등학교</a:t>
                      </a:r>
                      <a:r>
                        <a:rPr lang="en-US" altLang="ko-KR" sz="900" b="0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]</a:t>
                      </a:r>
                    </a:p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900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1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선택 시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농업 기초 기술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공업 일반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상업 경제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수산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해운 산업의 기초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인간 발달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 중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선택</a:t>
                      </a:r>
                      <a:endParaRPr lang="en-US" altLang="ko-KR" sz="900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900" dirty="0" smtClean="0">
                          <a:latin typeface="+mn-ea"/>
                          <a:ea typeface="+mn-ea"/>
                        </a:rPr>
                        <a:t>•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2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선택 시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위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5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중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선택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+</a:t>
                      </a:r>
                      <a:r>
                        <a:rPr lang="en-US" altLang="ko-KR" sz="9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900" b="1" baseline="0" dirty="0" smtClean="0">
                          <a:latin typeface="+mn-ea"/>
                          <a:ea typeface="+mn-ea"/>
                        </a:rPr>
                        <a:t>성공적인 직업 생활</a:t>
                      </a:r>
                      <a:endParaRPr lang="en-US" altLang="ko-KR" sz="900" b="1" i="0" u="none" strike="noStrike" kern="1200" baseline="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상대 평가</a:t>
                      </a:r>
                      <a:endParaRPr lang="en-US" altLang="ko-KR" sz="900" b="1" i="0" u="none" strike="noStrike" kern="1200" baseline="0" dirty="0" smtClean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79662808"/>
                  </a:ext>
                </a:extLst>
              </a:tr>
              <a:tr h="4689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ko-KR" altLang="en-US" sz="90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제</a:t>
                      </a:r>
                      <a:r>
                        <a:rPr lang="en-US" altLang="ko-KR" sz="90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90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외국어</a:t>
                      </a:r>
                      <a:r>
                        <a:rPr lang="en-US" altLang="ko-KR" sz="90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900" b="1" i="0" u="none" strike="noStrike" kern="1200" baseline="0" dirty="0" smtClean="0">
                          <a:solidFill>
                            <a:schemeClr val="dk1"/>
                          </a:solidFill>
                          <a:latin typeface="+mn-ea"/>
                          <a:ea typeface="+mn-ea"/>
                          <a:cs typeface="+mn-cs"/>
                        </a:rPr>
                        <a:t>한문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 defTabSz="864000" latinLnBrk="1">
                        <a:buFont typeface="Arial" charset="0"/>
                        <a:buNone/>
                      </a:pP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• 9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중 </a:t>
                      </a: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sz="900" dirty="0" smtClean="0">
                          <a:latin typeface="+mn-ea"/>
                          <a:ea typeface="+mn-ea"/>
                        </a:rPr>
                        <a:t>개 과목 선택</a:t>
                      </a:r>
                      <a:endParaRPr lang="en-US" altLang="ko-KR" sz="900" dirty="0" smtClean="0">
                        <a:latin typeface="+mn-ea"/>
                        <a:ea typeface="+mn-ea"/>
                      </a:endParaRPr>
                    </a:p>
                    <a:p>
                      <a:pPr marL="0" indent="0" algn="just" defTabSz="864000" latinLnBrk="1">
                        <a:buFont typeface="Arial" charset="0"/>
                        <a:buNone/>
                      </a:pPr>
                      <a:r>
                        <a:rPr lang="en-US" altLang="ko-KR" sz="900" dirty="0" smtClean="0">
                          <a:latin typeface="+mn-ea"/>
                          <a:ea typeface="+mn-ea"/>
                        </a:rPr>
                        <a:t> 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독일어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프랑스어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스페인어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중국어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일본어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러시아어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아랍어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베트남어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Ⅰ, </a:t>
                      </a: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한문</a:t>
                      </a:r>
                      <a:r>
                        <a:rPr lang="en-US" altLang="ko-KR" sz="900" b="1" dirty="0" smtClean="0">
                          <a:latin typeface="+mn-ea"/>
                          <a:ea typeface="+mn-ea"/>
                        </a:rPr>
                        <a:t>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defTabSz="864000" latinLnBrk="1">
                        <a:buFont typeface="Arial" charset="0"/>
                        <a:buNone/>
                      </a:pPr>
                      <a:r>
                        <a:rPr lang="ko-KR" altLang="en-US" sz="900" b="1" dirty="0" smtClean="0">
                          <a:latin typeface="+mn-ea"/>
                          <a:ea typeface="+mn-ea"/>
                        </a:rPr>
                        <a:t>절대 평가</a:t>
                      </a:r>
                      <a:endParaRPr lang="en-US" altLang="ko-KR" sz="900" b="1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4607456"/>
                  </a:ext>
                </a:extLst>
              </a:tr>
            </a:tbl>
          </a:graphicData>
        </a:graphic>
      </p:graphicFrame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sp>
        <p:nvSpPr>
          <p:cNvPr id="15" name="모서리가 둥근 직사각형 14"/>
          <p:cNvSpPr/>
          <p:nvPr/>
        </p:nvSpPr>
        <p:spPr>
          <a:xfrm>
            <a:off x="6773052" y="501641"/>
            <a:ext cx="1852573" cy="53363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459661" y="533243"/>
            <a:ext cx="504056" cy="51043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020721" y="563162"/>
            <a:ext cx="167804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50" b="1" dirty="0" err="1" smtClean="0"/>
              <a:t>꿈잡이</a:t>
            </a:r>
            <a:r>
              <a:rPr lang="ko-KR" altLang="en-US" sz="1050" b="1" dirty="0" smtClean="0"/>
              <a:t> 정보</a:t>
            </a:r>
            <a:r>
              <a:rPr lang="ko-KR" altLang="en-US" sz="1050" b="1" dirty="0" smtClean="0">
                <a:solidFill>
                  <a:srgbClr val="FF0000"/>
                </a:solidFill>
              </a:rPr>
              <a:t>⑥</a:t>
            </a:r>
            <a:r>
              <a:rPr lang="en-US" altLang="ko-KR" sz="1050" b="1" dirty="0" smtClean="0"/>
              <a:t>(55</a:t>
            </a:r>
            <a:r>
              <a:rPr lang="ko-KR" altLang="en-US" sz="1050" b="1" dirty="0" smtClean="0"/>
              <a:t>쪽</a:t>
            </a:r>
            <a:r>
              <a:rPr lang="en-US" altLang="ko-KR" sz="1050" b="1" dirty="0" smtClean="0"/>
              <a:t>) </a:t>
            </a:r>
            <a:endParaRPr lang="en-US" altLang="ko-KR" sz="1050" b="1" dirty="0"/>
          </a:p>
          <a:p>
            <a:pPr algn="just"/>
            <a:r>
              <a:rPr lang="ko-KR" altLang="en-US" sz="1050" b="1" dirty="0" smtClean="0"/>
              <a:t>참</a:t>
            </a:r>
            <a:r>
              <a:rPr lang="ko-KR" altLang="en-US" sz="1050" b="1" dirty="0"/>
              <a:t>고</a:t>
            </a:r>
            <a:endParaRPr lang="en-US" altLang="ko-KR" sz="1050" b="1" dirty="0" smtClean="0"/>
          </a:p>
        </p:txBody>
      </p:sp>
    </p:spTree>
    <p:extLst>
      <p:ext uri="{BB962C8B-B14F-4D97-AF65-F5344CB8AC3E}">
        <p14:creationId xmlns:p14="http://schemas.microsoft.com/office/powerpoint/2010/main" val="302082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모서리가 둥근 직사각형 22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rgbClr val="F3F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95720" y="2077907"/>
            <a:ext cx="42923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600" dirty="0" smtClean="0">
                <a:latin typeface="Asia견명조" pitchFamily="18" charset="-127"/>
                <a:ea typeface="Asia견명조" pitchFamily="18" charset="-127"/>
              </a:rPr>
              <a:t>학생 여러분 수고 많았습니다</a:t>
            </a:r>
            <a:r>
              <a:rPr lang="en-US" altLang="ko-KR" sz="1600" dirty="0" smtClean="0">
                <a:latin typeface="Asia견명조" pitchFamily="18" charset="-127"/>
                <a:ea typeface="Asia견명조" pitchFamily="18" charset="-127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ko-KR" altLang="en-US" sz="1600" dirty="0" smtClean="0">
                <a:latin typeface="Asia견명조" pitchFamily="18" charset="-127"/>
                <a:ea typeface="Asia견명조" pitchFamily="18" charset="-127"/>
              </a:rPr>
              <a:t>고등학교 </a:t>
            </a:r>
            <a:r>
              <a:rPr lang="en-US" altLang="ko-KR" sz="1600" dirty="0" smtClean="0">
                <a:latin typeface="Asia견명조" pitchFamily="18" charset="-127"/>
                <a:ea typeface="Asia견명조" pitchFamily="18" charset="-127"/>
              </a:rPr>
              <a:t>3</a:t>
            </a:r>
            <a:r>
              <a:rPr lang="ko-KR" altLang="en-US" sz="1600" dirty="0" smtClean="0">
                <a:latin typeface="Asia견명조" pitchFamily="18" charset="-127"/>
                <a:ea typeface="Asia견명조" pitchFamily="18" charset="-127"/>
              </a:rPr>
              <a:t>년 동안 스스로 세운 계획을 </a:t>
            </a:r>
            <a:endParaRPr lang="en-US" altLang="ko-KR" sz="1600" dirty="0" smtClean="0">
              <a:latin typeface="Asia견명조" pitchFamily="18" charset="-127"/>
              <a:ea typeface="Asia견명조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600" dirty="0" smtClean="0">
                <a:latin typeface="Asia견명조" pitchFamily="18" charset="-127"/>
                <a:ea typeface="Asia견명조" pitchFamily="18" charset="-127"/>
              </a:rPr>
              <a:t>잘 실행하여 목표를 꼭 이루길 바랍니다</a:t>
            </a:r>
            <a:r>
              <a:rPr lang="en-US" altLang="ko-KR" sz="1600" dirty="0" smtClean="0">
                <a:latin typeface="Asia견명조" pitchFamily="18" charset="-127"/>
                <a:ea typeface="Asia견명조" pitchFamily="18" charset="-127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ko-KR" altLang="en-US" sz="1600" dirty="0" smtClean="0">
                <a:latin typeface="Asia견명조" pitchFamily="18" charset="-127"/>
                <a:ea typeface="Asia견명조" pitchFamily="18" charset="-127"/>
              </a:rPr>
              <a:t>모두 모두 파이팅</a:t>
            </a:r>
            <a:r>
              <a:rPr lang="en-US" altLang="ko-KR" sz="1600" dirty="0" smtClean="0">
                <a:latin typeface="Asia견명조" pitchFamily="18" charset="-127"/>
                <a:ea typeface="Asia견명조" pitchFamily="18" charset="-127"/>
              </a:rPr>
              <a:t>~!</a:t>
            </a:r>
            <a:r>
              <a:rPr lang="ko-KR" altLang="en-US" sz="1600" dirty="0" smtClean="0">
                <a:latin typeface="Asia견명조" pitchFamily="18" charset="-127"/>
                <a:ea typeface="Asia견명조" pitchFamily="18" charset="-127"/>
              </a:rPr>
              <a:t>  </a:t>
            </a:r>
            <a:endParaRPr lang="ko-KR" altLang="en-US" sz="1600" dirty="0">
              <a:latin typeface="Asia견명조" pitchFamily="18" charset="-127"/>
              <a:ea typeface="Asia견명조" pitchFamily="18" charset="-127"/>
            </a:endParaRPr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56827" y="1795035"/>
            <a:ext cx="286381" cy="286381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175" y="3666249"/>
            <a:ext cx="299007" cy="299007"/>
          </a:xfrm>
          <a:prstGeom prst="rect">
            <a:avLst/>
          </a:prstGeom>
        </p:spPr>
      </p:pic>
      <p:pic>
        <p:nvPicPr>
          <p:cNvPr id="1026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926" y="193591"/>
            <a:ext cx="720080" cy="217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8116" y="1957304"/>
            <a:ext cx="3024336" cy="2991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6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빈칸에 들어갈 알맞은 단어 적어보기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971600" y="1635646"/>
            <a:ext cx="7200800" cy="2952328"/>
          </a:xfrm>
          <a:prstGeom prst="roundRect">
            <a:avLst>
              <a:gd name="adj" fmla="val 5947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132550" y="1888832"/>
            <a:ext cx="68958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고교학점제란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?</a:t>
            </a:r>
          </a:p>
          <a:p>
            <a:pPr algn="ctr"/>
            <a:endParaRPr lang="en-US" altLang="ko-KR" dirty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학생이 자신의              와              에 따라 다양한 과목을 </a:t>
            </a:r>
            <a:endParaRPr lang="en-US" altLang="ko-KR" dirty="0" smtClean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선택</a:t>
            </a:r>
            <a:r>
              <a:rPr lang="en-US" altLang="ko-KR" dirty="0" smtClean="0">
                <a:latin typeface="맑은 고딕"/>
                <a:ea typeface="맑은 고딕"/>
              </a:rPr>
              <a:t>〮</a:t>
            </a:r>
            <a:r>
              <a:rPr lang="ko-KR" altLang="en-US" dirty="0" smtClean="0">
                <a:latin typeface="+mn-ea"/>
              </a:rPr>
              <a:t>이수하고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누적              이 기준에 도달하면</a:t>
            </a:r>
            <a:endParaRPr lang="en-US" altLang="ko-KR" dirty="0" smtClean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                을 인정받는 교육과정 이수</a:t>
            </a:r>
            <a:r>
              <a:rPr lang="en-US" altLang="ko-KR" dirty="0" smtClean="0"/>
              <a:t>〮</a:t>
            </a:r>
            <a:r>
              <a:rPr lang="ko-KR" altLang="en-US" dirty="0" smtClean="0">
                <a:latin typeface="+mn-ea"/>
              </a:rPr>
              <a:t>운영 제도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 </a:t>
            </a:r>
            <a:endParaRPr lang="ko-KR" altLang="en-US" dirty="0"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0280" y="2634466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7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394201" y="2634466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97749" y="2634466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87824" y="2634466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61897" y="3160467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73268" y="3160467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9689" y="37238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14548" y="37238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97749" y="264375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o-KR" altLang="en-US" dirty="0">
              <a:solidFill>
                <a:schemeClr val="accent2"/>
              </a:solidFill>
            </a:endParaRP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93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빈칸에 들어갈 알맞은 단어 적어보기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971600" y="1635646"/>
            <a:ext cx="7200800" cy="2952328"/>
          </a:xfrm>
          <a:prstGeom prst="roundRect">
            <a:avLst>
              <a:gd name="adj" fmla="val 5947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132550" y="1888832"/>
            <a:ext cx="689583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고교학점제란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?</a:t>
            </a:r>
          </a:p>
          <a:p>
            <a:pPr algn="ctr"/>
            <a:endParaRPr lang="en-US" altLang="ko-KR" dirty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학생이 자신의              와              에 따라 다양한 과목을 </a:t>
            </a:r>
            <a:endParaRPr lang="en-US" altLang="ko-KR" dirty="0" smtClean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선택</a:t>
            </a:r>
            <a:r>
              <a:rPr lang="en-US" altLang="ko-KR" dirty="0" smtClean="0">
                <a:latin typeface="맑은 고딕"/>
                <a:ea typeface="맑은 고딕"/>
              </a:rPr>
              <a:t>〮</a:t>
            </a:r>
            <a:r>
              <a:rPr lang="ko-KR" altLang="en-US" dirty="0" smtClean="0">
                <a:latin typeface="+mn-ea"/>
              </a:rPr>
              <a:t>이수하고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누적              이 기준에 도달하면</a:t>
            </a:r>
            <a:endParaRPr lang="en-US" altLang="ko-KR" dirty="0" smtClean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                을 인정받는 교육과정 이수</a:t>
            </a:r>
            <a:r>
              <a:rPr lang="en-US" altLang="ko-KR" dirty="0" smtClean="0"/>
              <a:t>〮</a:t>
            </a:r>
            <a:r>
              <a:rPr lang="ko-KR" altLang="en-US" dirty="0" smtClean="0">
                <a:latin typeface="+mn-ea"/>
              </a:rPr>
              <a:t>운영 제도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 </a:t>
            </a:r>
            <a:endParaRPr lang="ko-KR" altLang="en-US" dirty="0"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0280" y="2634466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7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394201" y="2634466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897749" y="2634466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87824" y="2634466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61897" y="3160467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73268" y="3160467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89689" y="37238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14548" y="372387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93694" y="263446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진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08231" y="264375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로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94201" y="263533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적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97749" y="264375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성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67939" y="3160467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학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78349" y="314781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점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89689" y="372387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졸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814548" y="372387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업</a:t>
            </a:r>
          </a:p>
        </p:txBody>
      </p:sp>
      <p:pic>
        <p:nvPicPr>
          <p:cNvPr id="33" name="그림 3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014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빈칸에 들어갈 알맞은 단어 적어보기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971600" y="1635646"/>
            <a:ext cx="7200800" cy="2952328"/>
          </a:xfrm>
          <a:prstGeom prst="roundRect">
            <a:avLst>
              <a:gd name="adj" fmla="val 6442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71600" y="2190512"/>
            <a:ext cx="720080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고교학점제가 시행되면 무엇이 달라질까요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?</a:t>
            </a:r>
          </a:p>
          <a:p>
            <a:pPr algn="ctr"/>
            <a:endParaRPr lang="en-US" altLang="ko-KR" sz="1100" b="1" dirty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고등학교에서 필수 공통 과목을 제외한              선택과</a:t>
            </a:r>
            <a:endParaRPr lang="en-US" altLang="ko-KR" dirty="0" smtClean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                선택 과목을 학생이 직접 선택해야 한다</a:t>
            </a:r>
            <a:r>
              <a:rPr lang="en-US" altLang="ko-KR" dirty="0" smtClean="0">
                <a:latin typeface="+mn-ea"/>
              </a:rPr>
              <a:t>.</a:t>
            </a:r>
          </a:p>
        </p:txBody>
      </p:sp>
      <p:pic>
        <p:nvPicPr>
          <p:cNvPr id="17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766876" y="2845835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85562" y="2850490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664359" y="3410652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54809" y="3410652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20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</a:t>
            </a:r>
            <a:r>
              <a:rPr lang="en-US" altLang="ko-KR" sz="1400" dirty="0" smtClean="0">
                <a:latin typeface="바탕" panose="02030600000101010101" pitchFamily="18" charset="-127"/>
                <a:ea typeface="바탕" panose="02030600000101010101" pitchFamily="18" charset="-127"/>
              </a:rPr>
              <a:t>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빈칸에 들어갈 알맞은 단어 적어보기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971600" y="1635646"/>
            <a:ext cx="7200800" cy="2952328"/>
          </a:xfrm>
          <a:prstGeom prst="roundRect">
            <a:avLst>
              <a:gd name="adj" fmla="val 6442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71600" y="2190512"/>
            <a:ext cx="720080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고교학점제가 시행되면 무엇이 달라질까요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?</a:t>
            </a:r>
          </a:p>
          <a:p>
            <a:pPr algn="ctr"/>
            <a:endParaRPr lang="en-US" altLang="ko-KR" sz="1100" b="1" dirty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고등학교에서 필수 공통 과목을 제외한              선택과</a:t>
            </a:r>
            <a:endParaRPr lang="en-US" altLang="ko-KR" dirty="0" smtClean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                선택 과목을 학생이 직접 선택해야 한다</a:t>
            </a:r>
            <a:r>
              <a:rPr lang="en-US" altLang="ko-KR" dirty="0" smtClean="0">
                <a:latin typeface="+mn-ea"/>
              </a:rPr>
              <a:t>.</a:t>
            </a:r>
          </a:p>
        </p:txBody>
      </p:sp>
      <p:pic>
        <p:nvPicPr>
          <p:cNvPr id="17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766876" y="2845835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85562" y="2850490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664359" y="3410652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54809" y="3410652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59289" y="28440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85562" y="2845835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반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4277" y="341065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63123" y="3402701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solidFill>
                  <a:schemeClr val="accent2"/>
                </a:solidFill>
                <a:latin typeface="Asia견명조" pitchFamily="18" charset="-127"/>
                <a:ea typeface="Asia견명조" pitchFamily="18" charset="-127"/>
              </a:rPr>
              <a:t>로</a:t>
            </a:r>
            <a:endParaRPr lang="ko-KR" altLang="en-US" dirty="0">
              <a:solidFill>
                <a:schemeClr val="accent2"/>
              </a:solidFill>
              <a:latin typeface="Asia견명조" pitchFamily="18" charset="-127"/>
              <a:ea typeface="Asia견명조" pitchFamily="18" charset="-127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95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5A9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13380" y="916585"/>
            <a:ext cx="8712968" cy="4032448"/>
          </a:xfrm>
          <a:prstGeom prst="roundRect">
            <a:avLst>
              <a:gd name="adj" fmla="val 448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1691680" y="51470"/>
            <a:ext cx="511256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활동 </a:t>
            </a:r>
            <a:r>
              <a:rPr lang="en-US" altLang="ko-KR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01  </a:t>
            </a:r>
            <a:r>
              <a:rPr lang="ko-KR" altLang="en-US" sz="16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고교학점제 </a:t>
            </a:r>
            <a:r>
              <a:rPr lang="ko-KR" altLang="en-US" sz="1600" b="1" dirty="0" err="1" smtClean="0">
                <a:latin typeface="바탕" panose="02030600000101010101" pitchFamily="18" charset="-127"/>
                <a:ea typeface="바탕" panose="02030600000101010101" pitchFamily="18" charset="-127"/>
              </a:rPr>
              <a:t>뽀개기</a:t>
            </a:r>
            <a:endParaRPr lang="en-US" altLang="ko-KR" sz="1600" b="1" dirty="0" smtClean="0">
              <a:latin typeface="바탕" panose="02030600000101010101" pitchFamily="18" charset="-127"/>
              <a:ea typeface="바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400" b="1" dirty="0" smtClean="0">
                <a:latin typeface="바탕" panose="02030600000101010101" pitchFamily="18" charset="-127"/>
                <a:ea typeface="바탕" panose="02030600000101010101" pitchFamily="18" charset="-127"/>
              </a:rPr>
              <a:t>STEP 1 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2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/>
                <a:ea typeface="바탕"/>
              </a:rPr>
              <a:t> │</a:t>
            </a:r>
            <a:r>
              <a:rPr lang="en-US" altLang="ko-KR" sz="1400" dirty="0" smtClean="0">
                <a:solidFill>
                  <a:schemeClr val="bg1">
                    <a:lumMod val="95000"/>
                  </a:schemeClr>
                </a:solidFill>
                <a:latin typeface="바탕" panose="02030600000101010101" pitchFamily="18" charset="-127"/>
                <a:ea typeface="바탕" panose="02030600000101010101" pitchFamily="18" charset="-127"/>
              </a:rPr>
              <a:t> STEP 3</a:t>
            </a:r>
            <a:endParaRPr lang="ko-KR" altLang="en-US" sz="1400" dirty="0">
              <a:solidFill>
                <a:schemeClr val="bg1">
                  <a:lumMod val="95000"/>
                </a:schemeClr>
              </a:solidFill>
              <a:latin typeface="바탕" panose="02030600000101010101" pitchFamily="18" charset="-127"/>
              <a:ea typeface="바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1688" y="1131590"/>
            <a:ext cx="4102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>
                <a:latin typeface="바탕"/>
                <a:ea typeface="바탕"/>
              </a:rPr>
              <a:t>⊙ </a:t>
            </a:r>
            <a:r>
              <a:rPr lang="ko-KR" altLang="en-US" sz="1400" dirty="0" smtClean="0">
                <a:latin typeface="+mn-ea"/>
              </a:rPr>
              <a:t>빈칸에 들어갈 알맞은 단어 적어보기</a:t>
            </a:r>
            <a:endParaRPr lang="ko-KR" altLang="en-US" sz="1400" dirty="0">
              <a:latin typeface="+mn-ea"/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971600" y="1635646"/>
            <a:ext cx="7200800" cy="2952328"/>
          </a:xfrm>
          <a:prstGeom prst="roundRect">
            <a:avLst>
              <a:gd name="adj" fmla="val 6194"/>
            </a:avLst>
          </a:prstGeom>
          <a:solidFill>
            <a:schemeClr val="bg1"/>
          </a:solidFill>
          <a:ln w="38100">
            <a:solidFill>
              <a:srgbClr val="6EC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71600" y="2211710"/>
            <a:ext cx="720080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b="1" dirty="0" smtClean="0">
                <a:solidFill>
                  <a:srgbClr val="7030A0"/>
                </a:solidFill>
                <a:latin typeface="+mn-ea"/>
              </a:rPr>
              <a:t>고교학점제가 시행되면 무엇이 달라질까요</a:t>
            </a:r>
            <a:r>
              <a:rPr lang="en-US" altLang="ko-KR" sz="2000" b="1" dirty="0" smtClean="0">
                <a:solidFill>
                  <a:srgbClr val="7030A0"/>
                </a:solidFill>
                <a:latin typeface="+mn-ea"/>
              </a:rPr>
              <a:t>?</a:t>
            </a:r>
          </a:p>
          <a:p>
            <a:pPr algn="ctr"/>
            <a:endParaRPr lang="en-US" altLang="ko-KR" sz="1100" b="1" dirty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ko-KR" altLang="en-US" dirty="0" smtClean="0">
                <a:latin typeface="+mn-ea"/>
              </a:rPr>
              <a:t>이를 위해서 진로와 진학에 맞춘 고등학교 과목과 대학             과</a:t>
            </a:r>
            <a:endParaRPr lang="en-US" altLang="ko-KR" dirty="0" smtClean="0">
              <a:latin typeface="+mn-ea"/>
            </a:endParaRPr>
          </a:p>
          <a:p>
            <a:pPr algn="ctr">
              <a:lnSpc>
                <a:spcPct val="200000"/>
              </a:lnSpc>
            </a:pPr>
            <a:r>
              <a:rPr lang="en-US" altLang="ko-KR" dirty="0" smtClean="0">
                <a:latin typeface="+mn-ea"/>
              </a:rPr>
              <a:t>              , </a:t>
            </a:r>
            <a:r>
              <a:rPr lang="ko-KR" altLang="en-US" dirty="0" smtClean="0">
                <a:latin typeface="+mn-ea"/>
              </a:rPr>
              <a:t>미래 나의              에 대한 이해가 필요하다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  </a:t>
            </a:r>
            <a:endParaRPr lang="ko-KR" altLang="en-US" dirty="0">
              <a:latin typeface="+mn-ea"/>
            </a:endParaRPr>
          </a:p>
        </p:txBody>
      </p:sp>
      <p:pic>
        <p:nvPicPr>
          <p:cNvPr id="17" name="Picture 2" descr="C:\Users\PC\Desktop\씨마스 화이트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277" y="117680"/>
            <a:ext cx="544114" cy="16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7272871" y="2859782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68815" y="2859782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31169" y="336383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723712" y="336383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499992" y="336383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09995" y="3363838"/>
            <a:ext cx="432048" cy="369332"/>
          </a:xfrm>
          <a:prstGeom prst="rect">
            <a:avLst/>
          </a:prstGeom>
          <a:solidFill>
            <a:schemeClr val="bg1"/>
          </a:solidFill>
          <a:ln w="19050">
            <a:solidFill>
              <a:srgbClr val="6EC5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endParaRPr lang="ko-KR" altLang="en-US" b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68815" y="285978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o-KR" altLang="en-US" dirty="0">
              <a:solidFill>
                <a:schemeClr val="accent2"/>
              </a:solidFill>
            </a:endParaRPr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022"/>
          <a:stretch/>
        </p:blipFill>
        <p:spPr>
          <a:xfrm>
            <a:off x="179512" y="51470"/>
            <a:ext cx="1296144" cy="71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89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4156</TotalTime>
  <Words>3399</Words>
  <Application>Microsoft Office PowerPoint</Application>
  <PresentationFormat>화면 슬라이드 쇼(16:9)</PresentationFormat>
  <Paragraphs>936</Paragraphs>
  <Slides>43</Slides>
  <Notes>43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43</vt:i4>
      </vt:variant>
    </vt:vector>
  </HeadingPairs>
  <TitlesOfParts>
    <vt:vector size="44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PC</dc:creator>
  <cp:lastModifiedBy>PC</cp:lastModifiedBy>
  <cp:revision>822</cp:revision>
  <dcterms:created xsi:type="dcterms:W3CDTF">2020-12-03T07:53:06Z</dcterms:created>
  <dcterms:modified xsi:type="dcterms:W3CDTF">2021-06-29T04:30:25Z</dcterms:modified>
</cp:coreProperties>
</file>